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8" r:id="rId5"/>
    <p:sldId id="262" r:id="rId6"/>
    <p:sldId id="259" r:id="rId7"/>
    <p:sldId id="257" r:id="rId8"/>
    <p:sldId id="26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9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9FAA0C-2B28-964D-B2A0-643B21B819B4}"/>
              </a:ext>
            </a:extLst>
          </p:cNvPr>
          <p:cNvSpPr/>
          <p:nvPr userDrawn="1"/>
        </p:nvSpPr>
        <p:spPr>
          <a:xfrm>
            <a:off x="346364" y="2909455"/>
            <a:ext cx="2369127" cy="31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2680BD-63D3-40F4-8BEC-25E9FA3DF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2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0103F5-AC5B-4EF1-9A0A-C92D91E3E1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03F895-5D27-4C22-900C-6AFA09125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FA353F-7835-4FE5-AE17-B5EF555428A4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2CEE6D-6097-4EE3-84E0-2421F961B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9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B1D7239-41D4-4C74-9347-751782B3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944545"/>
            <a:ext cx="11072446" cy="74614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49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35FB543-306B-40C6-B0C3-CD2266F05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602" y="1038365"/>
            <a:ext cx="9000116" cy="276649"/>
          </a:xfrm>
        </p:spPr>
        <p:txBody>
          <a:bodyPr/>
          <a:lstStyle>
            <a:lvl1pPr>
              <a:defRPr sz="2800"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752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FC7AD8-372A-A547-8354-EB917CF4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48891"/>
            <a:ext cx="601219" cy="336738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53DDFDA-3C27-4FC6-BF67-A03F0212F09E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D656667-3A2E-4DE6-AAD2-127085DA4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602" y="1038365"/>
            <a:ext cx="9000116" cy="276649"/>
          </a:xfrm>
        </p:spPr>
        <p:txBody>
          <a:bodyPr/>
          <a:lstStyle>
            <a:lvl1pPr>
              <a:defRPr sz="2800"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574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4099F-B17C-4072-9F51-9BE812A8EFA3}" type="datetimeFigureOut">
              <a:rPr lang="de-AT" smtClean="0"/>
              <a:t>09.02.2021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353F-7835-4FE5-AE17-B5EF555428A4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2B6C651-FEDE-4B11-9C2F-56E5B253F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602" y="1038365"/>
            <a:ext cx="9000116" cy="276649"/>
          </a:xfrm>
        </p:spPr>
        <p:txBody>
          <a:bodyPr/>
          <a:lstStyle>
            <a:lvl1pPr>
              <a:defRPr sz="2800"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9386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4099F-B17C-4072-9F51-9BE812A8EFA3}" type="datetimeFigureOut">
              <a:rPr lang="de-AT" smtClean="0"/>
              <a:t>09.02.2021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353F-7835-4FE5-AE17-B5EF555428A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716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AFD8E8D-1789-488D-A669-260C0061B9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1354" y="944545"/>
            <a:ext cx="11072446" cy="746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1354" y="1825625"/>
            <a:ext cx="110724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A353F-7835-4FE5-AE17-B5EF555428A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657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60" r:id="rId5"/>
    <p:sldLayoutId id="2147483653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1061DE37-F664-4AFC-9FED-824E34E067FF}"/>
              </a:ext>
            </a:extLst>
          </p:cNvPr>
          <p:cNvSpPr txBox="1"/>
          <p:nvPr/>
        </p:nvSpPr>
        <p:spPr>
          <a:xfrm>
            <a:off x="3186105" y="3607496"/>
            <a:ext cx="258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D09BAB-3490-4650-9E69-DF62014CA501}"/>
              </a:ext>
            </a:extLst>
          </p:cNvPr>
          <p:cNvSpPr txBox="1"/>
          <p:nvPr/>
        </p:nvSpPr>
        <p:spPr>
          <a:xfrm>
            <a:off x="3186105" y="4175203"/>
            <a:ext cx="258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4FD9AE5-4954-4D15-8160-8C745E762A42}"/>
              </a:ext>
            </a:extLst>
          </p:cNvPr>
          <p:cNvSpPr txBox="1"/>
          <p:nvPr/>
        </p:nvSpPr>
        <p:spPr>
          <a:xfrm>
            <a:off x="3186105" y="4749173"/>
            <a:ext cx="258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45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37DAFCB-358A-4CE8-8109-A0CD1A3CAED3}"/>
              </a:ext>
            </a:extLst>
          </p:cNvPr>
          <p:cNvSpPr txBox="1"/>
          <p:nvPr/>
        </p:nvSpPr>
        <p:spPr>
          <a:xfrm>
            <a:off x="384502" y="1037170"/>
            <a:ext cx="6046470" cy="35179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T" dirty="0"/>
              <a:t>&lt;bitte Titel, Logo etc. hier einfügen&gt;</a:t>
            </a:r>
          </a:p>
        </p:txBody>
      </p:sp>
    </p:spTree>
    <p:extLst>
      <p:ext uri="{BB962C8B-B14F-4D97-AF65-F5344CB8AC3E}">
        <p14:creationId xmlns:p14="http://schemas.microsoft.com/office/powerpoint/2010/main" val="152106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F7EDA1-41DD-5A45-8F90-743E7C02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T" dirty="0"/>
              <a:t>&lt;hier nochmal den Titel einfügen&gt;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9CADBC4-D648-2B48-9775-58424ADD5F48}"/>
              </a:ext>
            </a:extLst>
          </p:cNvPr>
          <p:cNvSpPr txBox="1">
            <a:spLocks/>
          </p:cNvSpPr>
          <p:nvPr/>
        </p:nvSpPr>
        <p:spPr>
          <a:xfrm>
            <a:off x="405892" y="1598753"/>
            <a:ext cx="11491356" cy="470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&lt;hier eine Zusammenfassung einfügen – gerne mit Aufzählungen&gt;</a:t>
            </a:r>
          </a:p>
          <a:p>
            <a:endParaRPr lang="de-DE" dirty="0"/>
          </a:p>
          <a:p>
            <a:pPr marL="285750" indent="-285750">
              <a:buFont typeface="Wingdings" pitchFamily="2" charset="2"/>
              <a:buChar char="Ø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48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5EDD7E8-64E0-43B7-932E-EC197843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55" y="1149951"/>
            <a:ext cx="11478495" cy="51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de-DE" dirty="0">
                <a:solidFill>
                  <a:prstClr val="black"/>
                </a:solidFill>
              </a:rPr>
              <a:t>&lt;bitte für die entsprechenden Bewertungsaspekte je 2-3 Sätze anführen – die Anmerkungen können gelöscht werden, Zeilen und Folien können beliebig erweitert werden&gt;</a:t>
            </a:r>
            <a:endParaRPr lang="de-AT" altLang="de-DE" b="1" dirty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</a:pPr>
            <a:r>
              <a:rPr lang="de-AT" altLang="de-DE" sz="2200" b="1" dirty="0">
                <a:solidFill>
                  <a:srgbClr val="FFC000"/>
                </a:solidFill>
              </a:rPr>
              <a:t>Mehrwert</a:t>
            </a:r>
            <a:r>
              <a:rPr lang="de-AT" altLang="de-DE" sz="3200" b="1" dirty="0">
                <a:solidFill>
                  <a:srgbClr val="7030A0"/>
                </a:solidFill>
              </a:rPr>
              <a:t> </a:t>
            </a:r>
            <a:r>
              <a:rPr lang="de-AT" altLang="de-DE" dirty="0"/>
              <a:t>&lt;</a:t>
            </a:r>
            <a:r>
              <a:rPr lang="de-DE" dirty="0"/>
              <a:t>Ausmaß des angestrebten Nutzens, gemessen anhand der Zielgruppe und monetären Bewertbarkeit&gt;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sz="2200" b="1" dirty="0">
                <a:solidFill>
                  <a:srgbClr val="FFC000"/>
                </a:solidFill>
              </a:rPr>
              <a:t>Innovation</a:t>
            </a:r>
            <a:r>
              <a:rPr lang="de-AT" altLang="de-DE" sz="3200" b="1" dirty="0">
                <a:solidFill>
                  <a:srgbClr val="7030A0"/>
                </a:solidFill>
              </a:rPr>
              <a:t> </a:t>
            </a:r>
            <a:r>
              <a:rPr lang="de-AT" altLang="de-DE" dirty="0"/>
              <a:t>&lt;</a:t>
            </a:r>
            <a:r>
              <a:rPr lang="de-DE" dirty="0"/>
              <a:t>Neuwertigkeit der Idee? Treibt die Arbeit den digitalen Wandel voran? Beinhaltet die Innovation neue Ideen zur Umsetzung von Data </a:t>
            </a:r>
            <a:r>
              <a:rPr lang="de-DE" dirty="0" err="1"/>
              <a:t>Governance</a:t>
            </a:r>
            <a:r>
              <a:rPr lang="de-DE" dirty="0"/>
              <a:t>, die zuvor noch nicht eingesetzt wurde?&gt;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sz="2200" b="1" dirty="0">
                <a:solidFill>
                  <a:srgbClr val="FFC000"/>
                </a:solidFill>
              </a:rPr>
              <a:t>Strategie</a:t>
            </a:r>
            <a:r>
              <a:rPr lang="de-AT" altLang="de-DE" sz="3200" b="1" dirty="0">
                <a:solidFill>
                  <a:srgbClr val="7030A0"/>
                </a:solidFill>
              </a:rPr>
              <a:t> </a:t>
            </a:r>
            <a:r>
              <a:rPr lang="de-AT" altLang="de-DE" dirty="0"/>
              <a:t>&lt;</a:t>
            </a:r>
            <a:r>
              <a:rPr lang="de-DE" dirty="0"/>
              <a:t>Inwieweit adressiert die Lösung die strategische Ebene? Welche Auswirkung hat/hätte sie auf die betroffenen Mitglieder einer Organisation und kann/könnte sie messbar gemacht werden?&gt;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53E2C-8A8B-4CCC-AEEC-1CCD2AC97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75" y="5001480"/>
            <a:ext cx="233497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0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5EDD7E8-64E0-43B7-932E-EC197843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55" y="1117631"/>
            <a:ext cx="11478495" cy="49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de-DE" dirty="0">
                <a:solidFill>
                  <a:prstClr val="black"/>
                </a:solidFill>
              </a:rPr>
              <a:t>&lt;bitte für die entsprechenden Bewertungsaspekte je 2-3 Sätze anführen – die Anmerkungen können gelöscht werden, Zeilen und Folien können beliebig erweitert werden&gt;</a:t>
            </a:r>
            <a:endParaRPr lang="de-AT" altLang="de-DE" b="1" dirty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</a:pPr>
            <a:r>
              <a:rPr lang="de-AT" altLang="de-DE" sz="2200" b="1" dirty="0">
                <a:solidFill>
                  <a:srgbClr val="FFC000"/>
                </a:solidFill>
              </a:rPr>
              <a:t>Mehrwert</a:t>
            </a:r>
            <a:r>
              <a:rPr lang="de-AT" altLang="de-DE" dirty="0"/>
              <a:t> &lt;</a:t>
            </a:r>
            <a:r>
              <a:rPr lang="de-DE" dirty="0"/>
              <a:t>Ausmaß des angestrebten Nutzens, gemessen anhand der Zielgruppe und monetären Bewertbarkeit&gt;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sz="2200" b="1" dirty="0">
                <a:solidFill>
                  <a:srgbClr val="FFC000"/>
                </a:solidFill>
              </a:rPr>
              <a:t>Innovation</a:t>
            </a:r>
            <a:r>
              <a:rPr lang="de-AT" altLang="de-DE" sz="3200" b="1" dirty="0">
                <a:solidFill>
                  <a:srgbClr val="7030A0"/>
                </a:solidFill>
              </a:rPr>
              <a:t> </a:t>
            </a:r>
            <a:r>
              <a:rPr lang="de-AT" altLang="de-DE" dirty="0"/>
              <a:t>&lt;</a:t>
            </a:r>
            <a:r>
              <a:rPr lang="de-DE" dirty="0"/>
              <a:t>Neuwertigkeit der Idee? Treibt die Arbeit den digitalen Wandel voran? Beinhaltet die Innovation neue Ideen zur Umsetzung von Data </a:t>
            </a:r>
            <a:r>
              <a:rPr lang="de-DE" dirty="0" err="1"/>
              <a:t>Governance</a:t>
            </a:r>
            <a:r>
              <a:rPr lang="de-DE" dirty="0"/>
              <a:t>, die zuvor noch nicht eingesetzt wurde?&gt;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sz="2200" b="1" dirty="0">
                <a:solidFill>
                  <a:srgbClr val="FFC000"/>
                </a:solidFill>
              </a:rPr>
              <a:t>Strategie</a:t>
            </a:r>
            <a:r>
              <a:rPr lang="de-AT" altLang="de-DE" sz="3200" b="1" dirty="0">
                <a:solidFill>
                  <a:srgbClr val="7030A0"/>
                </a:solidFill>
              </a:rPr>
              <a:t> </a:t>
            </a:r>
            <a:r>
              <a:rPr lang="de-AT" altLang="de-DE" dirty="0"/>
              <a:t>&lt;</a:t>
            </a:r>
            <a:r>
              <a:rPr lang="de-DE" dirty="0"/>
              <a:t>Inwieweit adressiert die Lösung die strategische Ebene? Welche Auswirkung hat/hätte sie auf die betroffenen Mitglieder einer Organisation und kann/könnte sie messbar gemacht werden?&gt;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0445C9-7949-4432-B5AF-3FD7F6D32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75" y="5001480"/>
            <a:ext cx="233497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EA657DF1-61D9-424E-9B77-F759970D5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52" y="956641"/>
            <a:ext cx="11478495" cy="590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de-DE" dirty="0">
                <a:solidFill>
                  <a:prstClr val="black"/>
                </a:solidFill>
              </a:rPr>
              <a:t>&lt;bitte für die entsprechenden Bewertungsaspekte je 2-3 Sätze anführen – die Anmerkungen können gelöscht werden, Zeilen und Folien können beliebig erweitert werden&gt;</a:t>
            </a:r>
            <a:endParaRPr lang="de-AT" altLang="de-DE" b="1" dirty="0">
              <a:solidFill>
                <a:srgbClr val="7030A0"/>
              </a:solidFill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sz="2200" b="1" dirty="0">
                <a:solidFill>
                  <a:srgbClr val="FFC000"/>
                </a:solidFill>
              </a:rPr>
              <a:t>Expertise</a:t>
            </a:r>
            <a:r>
              <a:rPr lang="de-AT" altLang="de-DE" sz="4000" b="1" dirty="0">
                <a:solidFill>
                  <a:srgbClr val="7030A0"/>
                </a:solidFill>
              </a:rPr>
              <a:t> </a:t>
            </a:r>
            <a:r>
              <a:rPr lang="de-AT" altLang="de-DE" dirty="0"/>
              <a:t>&lt;</a:t>
            </a:r>
            <a:r>
              <a:rPr lang="de-DE" dirty="0"/>
              <a:t>Finden die Kernbereiche der Data </a:t>
            </a:r>
            <a:r>
              <a:rPr lang="de-DE" dirty="0" err="1"/>
              <a:t>Governance</a:t>
            </a:r>
            <a:r>
              <a:rPr lang="de-DE" dirty="0"/>
              <a:t> Anwendung?&gt;</a:t>
            </a:r>
            <a:endParaRPr lang="de-DE" altLang="de-DE" dirty="0"/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sz="2200" b="1" dirty="0" err="1">
                <a:solidFill>
                  <a:srgbClr val="FFC000"/>
                </a:solidFill>
              </a:rPr>
              <a:t>NutzerInnenzentrierung</a:t>
            </a:r>
            <a:r>
              <a:rPr lang="de-AT" altLang="de-DE" sz="3200" b="1" dirty="0">
                <a:solidFill>
                  <a:srgbClr val="7030A0"/>
                </a:solidFill>
              </a:rPr>
              <a:t> </a:t>
            </a:r>
            <a:r>
              <a:rPr lang="de-AT" altLang="de-DE" dirty="0"/>
              <a:t>&lt;</a:t>
            </a:r>
            <a:r>
              <a:rPr lang="de-DE" dirty="0"/>
              <a:t>Stellt die Arbeit die Bedürfnisse der NutzerInnen in den Vordergrund?&gt;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sz="2200" b="1" dirty="0">
                <a:solidFill>
                  <a:srgbClr val="FFC000"/>
                </a:solidFill>
              </a:rPr>
              <a:t>Umsetzungsgrad</a:t>
            </a:r>
            <a:r>
              <a:rPr lang="de-AT" altLang="de-DE" sz="3200" b="1" dirty="0">
                <a:solidFill>
                  <a:srgbClr val="7030A0"/>
                </a:solidFill>
              </a:rPr>
              <a:t> </a:t>
            </a:r>
            <a:r>
              <a:rPr lang="de-AT" altLang="de-DE" dirty="0"/>
              <a:t>&lt;</a:t>
            </a:r>
            <a:r>
              <a:rPr lang="de-DE" dirty="0"/>
              <a:t>Inwieweit wurden bereits reale Umsetzungen erreicht?&gt;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sz="2200" b="1" dirty="0">
                <a:solidFill>
                  <a:srgbClr val="FFC000"/>
                </a:solidFill>
              </a:rPr>
              <a:t>Community/Reichweite</a:t>
            </a:r>
            <a:r>
              <a:rPr lang="de-AT" altLang="de-DE" sz="3200" b="1" dirty="0">
                <a:solidFill>
                  <a:srgbClr val="7030A0"/>
                </a:solidFill>
              </a:rPr>
              <a:t> </a:t>
            </a:r>
            <a:r>
              <a:rPr lang="de-AT" altLang="de-DE" dirty="0"/>
              <a:t>&lt;k</a:t>
            </a:r>
            <a:r>
              <a:rPr lang="de-DE" dirty="0"/>
              <a:t>ann durch die Umsetzung eine (offene) Community entstehen? Ist die Lösung nachhaltig, strebt sie eine nationale und internationale Reichweite an?&gt;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5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Grafik 6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b="7"/>
          <a:stretch/>
        </p:blipFill>
        <p:spPr bwMode="auto">
          <a:xfrm>
            <a:off x="2254684" y="1520313"/>
            <a:ext cx="8015829" cy="3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8356" y="1475895"/>
            <a:ext cx="1547920" cy="45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15000"/>
              </a:lnSpc>
              <a:spcBef>
                <a:spcPct val="0"/>
              </a:spcBef>
              <a:buClrTx/>
              <a:buSzTx/>
              <a:tabLst/>
            </a:pPr>
            <a:r>
              <a:rPr lang="de-AT" altLang="de-DE" sz="2200" b="1" dirty="0">
                <a:solidFill>
                  <a:srgbClr val="7030A0"/>
                </a:solidFill>
              </a:rPr>
              <a:t>KATEGORIE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737277" y="24152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AT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AT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68356" y="1106563"/>
            <a:ext cx="289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Bitte</a:t>
            </a:r>
            <a:r>
              <a:rPr lang="en-US" alt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ankreuzen</a:t>
            </a:r>
            <a:r>
              <a:rPr lang="en-US" alt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altLang="de-DE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ausfüllen!</a:t>
            </a:r>
            <a:endParaRPr lang="de-AT" altLang="de-DE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DE91CD6-824E-4F1E-8493-835370CE465D}"/>
              </a:ext>
            </a:extLst>
          </p:cNvPr>
          <p:cNvSpPr/>
          <p:nvPr/>
        </p:nvSpPr>
        <p:spPr>
          <a:xfrm>
            <a:off x="1872641" y="1520313"/>
            <a:ext cx="325678" cy="3156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x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6D63A6-2A2A-4609-B1CB-E896DF36AE9D}"/>
              </a:ext>
            </a:extLst>
          </p:cNvPr>
          <p:cNvSpPr/>
          <p:nvPr/>
        </p:nvSpPr>
        <p:spPr>
          <a:xfrm>
            <a:off x="5732743" y="1543649"/>
            <a:ext cx="325678" cy="3156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16C6BA7-A3D7-4455-8D29-F87155FD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55" y="2117997"/>
            <a:ext cx="10936176" cy="123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sz="2200" b="1" dirty="0">
                <a:solidFill>
                  <a:srgbClr val="7030A0"/>
                </a:solidFill>
              </a:rPr>
              <a:t>VERANTWORTLICHE PERSON(EN):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AT" altLang="de-DE" sz="2200" b="1" dirty="0">
              <a:solidFill>
                <a:srgbClr val="7030A0"/>
              </a:solidFill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AT" altLang="de-DE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0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F4A9E775-6E19-42C0-A5F8-FF203B806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52" y="965184"/>
            <a:ext cx="11478495" cy="492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de-AT" altLang="de-DE" sz="2600" b="1" dirty="0">
                <a:solidFill>
                  <a:srgbClr val="7030A0"/>
                </a:solidFill>
              </a:rPr>
              <a:t>VORAUSSETZUNGEN FÜR DIE EINREICHUNG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altLang="de-DE" sz="2200" dirty="0"/>
              <a:t>Jede Arbeit kann nur in einer der beiden Kategorien eingereicht werden</a:t>
            </a:r>
          </a:p>
          <a:p>
            <a:pPr marL="285750" lvl="0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AT" sz="2200" dirty="0"/>
              <a:t>Die Einreichungen sind in deutscher oder englischer Sprache zu verfassen. </a:t>
            </a:r>
          </a:p>
          <a:p>
            <a:pPr marL="285750" lvl="0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AT" sz="2200" dirty="0"/>
              <a:t>Die Fachjury bewertet nur vollständig ausgefüllte Einreichungen.</a:t>
            </a:r>
          </a:p>
          <a:p>
            <a:pPr marL="285750" lvl="0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AT" sz="2200" dirty="0"/>
              <a:t>Die Entscheidung der Fachjury ist bindend.</a:t>
            </a:r>
          </a:p>
          <a:p>
            <a:pPr marL="285750" lvl="0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AT" sz="2200" dirty="0"/>
              <a:t>Der Rechtsweg ist ausgeschlossen. </a:t>
            </a:r>
          </a:p>
          <a:p>
            <a:pPr marL="285750" lvl="0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AT" sz="2200" dirty="0"/>
              <a:t>Die Einreichenden erklären sich bereit, in jedem Fall eine der projektverantwortlichen Personen für die Preisverleihung am 23.04.2021 zu entsenden.</a:t>
            </a:r>
          </a:p>
          <a:p>
            <a:pPr marL="285750" lvl="0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AT" sz="2200" dirty="0"/>
              <a:t>Alle Einreichungen müssen bis spätestens 30.01.2021 bei der ADV einlangen.</a:t>
            </a:r>
            <a:r>
              <a:rPr lang="de-AT" dirty="0"/>
              <a:t> 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</a:pP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19FA18-713A-4A59-90E3-0E68A6532175}"/>
              </a:ext>
            </a:extLst>
          </p:cNvPr>
          <p:cNvSpPr/>
          <p:nvPr/>
        </p:nvSpPr>
        <p:spPr>
          <a:xfrm rot="21095320">
            <a:off x="7881956" y="5478195"/>
            <a:ext cx="3931666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AT" sz="1600" b="1" dirty="0"/>
              <a:t>Einreichungen (&amp; Fragen) bis 26.02.2021 an:</a:t>
            </a:r>
            <a:r>
              <a:rPr lang="de-AT" sz="1600" dirty="0"/>
              <a:t> </a:t>
            </a:r>
            <a:r>
              <a:rPr lang="de-AT" dirty="0"/>
              <a:t>datagovernance@adv.at</a:t>
            </a:r>
            <a:endParaRPr lang="de-AT" altLang="de-D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4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Breitbild</PresentationFormat>
  <Paragraphs>50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PowerPoint-Präsentation</vt:lpstr>
      <vt:lpstr>PowerPoint-Präsentation</vt:lpstr>
      <vt:lpstr>&lt;hier nochmal den Titel einfügen&gt;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corporate identity prihoda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Karoly, Mirella</dc:creator>
  <cp:lastModifiedBy>Karoly, Mirella</cp:lastModifiedBy>
  <cp:revision>29</cp:revision>
  <dcterms:created xsi:type="dcterms:W3CDTF">2020-02-10T13:54:57Z</dcterms:created>
  <dcterms:modified xsi:type="dcterms:W3CDTF">2021-02-09T14:22:22Z</dcterms:modified>
</cp:coreProperties>
</file>