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2" r:id="rId2"/>
  </p:sldMasterIdLst>
  <p:notesMasterIdLst>
    <p:notesMasterId r:id="rId10"/>
  </p:notesMasterIdLst>
  <p:handoutMasterIdLst>
    <p:handoutMasterId r:id="rId11"/>
  </p:handoutMasterIdLst>
  <p:sldIdLst>
    <p:sldId id="445" r:id="rId3"/>
    <p:sldId id="299" r:id="rId4"/>
    <p:sldId id="280" r:id="rId5"/>
    <p:sldId id="560" r:id="rId6"/>
    <p:sldId id="301" r:id="rId7"/>
    <p:sldId id="302" r:id="rId8"/>
    <p:sldId id="300" r:id="rId9"/>
  </p:sldIdLst>
  <p:sldSz cx="9144000" cy="5143500" type="screen16x9"/>
  <p:notesSz cx="9982200" cy="67945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8">
          <p15:clr>
            <a:srgbClr val="A4A3A4"/>
          </p15:clr>
        </p15:guide>
        <p15:guide id="2" pos="862" userDrawn="1">
          <p15:clr>
            <a:srgbClr val="A4A3A4"/>
          </p15:clr>
        </p15:guide>
        <p15:guide id="3" orient="horz" pos="4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77" userDrawn="1">
          <p15:clr>
            <a:srgbClr val="A4A3A4"/>
          </p15:clr>
        </p15:guide>
        <p15:guide id="2" pos="3009" userDrawn="1">
          <p15:clr>
            <a:srgbClr val="A4A3A4"/>
          </p15:clr>
        </p15:guide>
        <p15:guide id="3" orient="horz" pos="2141" userDrawn="1">
          <p15:clr>
            <a:srgbClr val="A4A3A4"/>
          </p15:clr>
        </p15:guide>
        <p15:guide id="4" pos="3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k Michaela" initials="BM" lastIdx="1" clrIdx="0"/>
  <p:cmAuthor id="2" name="LEDINGER, Roland" initials="LR" lastIdx="3" clrIdx="1"/>
  <p:cmAuthor id="3" name="Königstetter, Alice" initials="KA" lastIdx="30" clrIdx="2">
    <p:extLst>
      <p:ext uri="{19B8F6BF-5375-455C-9EA6-DF929625EA0E}">
        <p15:presenceInfo xmlns:p15="http://schemas.microsoft.com/office/powerpoint/2012/main" userId="S-1-5-21-527397670-1248213672-1847928074-4275" providerId="AD"/>
      </p:ext>
    </p:extLst>
  </p:cmAuthor>
  <p:cmAuthor id="4" name="janine olf" initials="jo" lastIdx="9" clrIdx="3">
    <p:extLst>
      <p:ext uri="{19B8F6BF-5375-455C-9EA6-DF929625EA0E}">
        <p15:presenceInfo xmlns:p15="http://schemas.microsoft.com/office/powerpoint/2012/main" userId="b200ce20da3d1f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69E"/>
    <a:srgbClr val="4A2791"/>
    <a:srgbClr val="1267B5"/>
    <a:srgbClr val="0076BF"/>
    <a:srgbClr val="B6D0E0"/>
    <a:srgbClr val="488CCB"/>
    <a:srgbClr val="FF3E30"/>
    <a:srgbClr val="6E7B80"/>
    <a:srgbClr val="F2F2F2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2" autoAdjust="0"/>
    <p:restoredTop sz="92627" autoAdjust="0"/>
  </p:normalViewPr>
  <p:slideViewPr>
    <p:cSldViewPr snapToGrid="0" snapToObjects="1">
      <p:cViewPr varScale="1">
        <p:scale>
          <a:sx n="134" d="100"/>
          <a:sy n="134" d="100"/>
        </p:scale>
        <p:origin x="400" y="168"/>
      </p:cViewPr>
      <p:guideLst>
        <p:guide orient="horz" pos="3188"/>
        <p:guide pos="862"/>
        <p:guide orient="horz" pos="4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586" y="438"/>
      </p:cViewPr>
      <p:guideLst>
        <p:guide orient="horz" pos="2077"/>
        <p:guide pos="3009"/>
        <p:guide orient="horz" pos="2141"/>
        <p:guide pos="3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25620" cy="33972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54274" y="0"/>
            <a:ext cx="4325620" cy="33972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83C0568-B6DC-E442-B5A9-C6FD5A8129A5}" type="datetimeFigureOut">
              <a:rPr lang="de-DE" smtClean="0"/>
              <a:t>11.05.23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3595"/>
            <a:ext cx="4325620" cy="33972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54274" y="6453595"/>
            <a:ext cx="4325620" cy="33972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6665147-94C3-FE4B-91B6-D48B3E7D761B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751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25620" cy="33972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54274" y="0"/>
            <a:ext cx="4325620" cy="33972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BA5A902-9DF8-C240-A3BF-1BB2153055AD}" type="datetimeFigureOut">
              <a:rPr lang="de-DE" smtClean="0"/>
              <a:t>11.05.23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257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8220" y="3227389"/>
            <a:ext cx="7985760" cy="30575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6453595"/>
            <a:ext cx="4325620" cy="33972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54274" y="6453595"/>
            <a:ext cx="4325620" cy="33972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2A76E27-8892-4546-ACCD-56BE82159E5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490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n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44F36D-9C47-4AAE-B218-E4D1BB70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31776"/>
            <a:ext cx="7380289" cy="539750"/>
          </a:xfrm>
        </p:spPr>
        <p:txBody>
          <a:bodyPr>
            <a:normAutofit/>
          </a:bodyPr>
          <a:lstStyle>
            <a:lvl1pPr>
              <a:defRPr sz="2800" b="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B67958-6A66-4645-AFB0-30FCE170E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3" y="995082"/>
            <a:ext cx="7380289" cy="4024593"/>
          </a:xfrm>
        </p:spPr>
        <p:txBody>
          <a:bodyPr>
            <a:normAutofit/>
          </a:bodyPr>
          <a:lstStyle>
            <a:lvl1pPr marL="179388" indent="-179388">
              <a:buClr>
                <a:srgbClr val="661AC3"/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624AEC-FE6C-4EF7-BE87-CEB9EA78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693" y="921930"/>
            <a:ext cx="827369" cy="252412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47A141B6-1710-4F64-B9E2-0D517E784B43}" type="datetime1">
              <a:rPr lang="de-DE" smtClean="0"/>
              <a:pPr/>
              <a:t>11.05.23</a:t>
            </a:fld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F25278-D320-403C-980D-A07974D9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718414"/>
            <a:ext cx="450664" cy="252413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53DDFDA-3C27-4FC6-BF67-A03F0212F09E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7673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">
          <p15:clr>
            <a:srgbClr val="FBAE40"/>
          </p15:clr>
        </p15:guide>
        <p15:guide id="2" pos="862">
          <p15:clr>
            <a:srgbClr val="FBAE40"/>
          </p15:clr>
        </p15:guide>
        <p15:guide id="3" orient="horz" pos="622">
          <p15:clr>
            <a:srgbClr val="FBAE40"/>
          </p15:clr>
        </p15:guide>
        <p15:guide id="4" pos="930">
          <p15:clr>
            <a:srgbClr val="FBAE40"/>
          </p15:clr>
        </p15:guide>
        <p15:guide id="5" pos="5579">
          <p15:clr>
            <a:srgbClr val="FBAE40"/>
          </p15:clr>
        </p15:guide>
        <p15:guide id="6" orient="horz" pos="31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5E6DB-AB50-433F-A8D1-86A34A68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71DEDF-85C2-41AB-9433-E3F0DCB6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11.12..2017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EABAC2-A481-4E1D-BFF7-201845D4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Vorstandssitzung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C7803F-B492-4146-871A-74189FA4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DFDA-3C27-4FC6-BF67-A03F0212F09E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73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3B9AB95-FF35-49CC-BD07-F84CA3C3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14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BA1656-7395-4952-844C-0BFB93691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85524"/>
            <a:ext cx="7886700" cy="37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F6B29F-B403-4D76-A2F7-CA7EA55F7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11.12.2017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36375-04D0-4D6E-BD8E-5C6F30EC7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Vorstandssitzung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68F3AE-3BFA-4CAE-9F37-356BDB415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DDFDA-3C27-4FC6-BF67-A03F0212F09E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5763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5111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E616D9-ACC4-4606-9A9C-57CE2CA6BE29}"/>
              </a:ext>
            </a:extLst>
          </p:cNvPr>
          <p:cNvSpPr txBox="1"/>
          <p:nvPr/>
        </p:nvSpPr>
        <p:spPr>
          <a:xfrm>
            <a:off x="359391" y="1464859"/>
            <a:ext cx="6480321" cy="21204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endParaRPr lang="de-AT" sz="1600" dirty="0">
              <a:solidFill>
                <a:schemeClr val="bg1"/>
              </a:solidFill>
              <a:latin typeface="Helvetica Neue lt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3E37C5-472F-9341-82C2-3CDE32F7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65" y="1317194"/>
            <a:ext cx="7772401" cy="1066446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bg1"/>
                </a:solidFill>
              </a:rPr>
              <a:t>Personenzertifizierung “Data Excellence”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de-AT" sz="1800" b="0">
                <a:solidFill>
                  <a:prstClr val="white"/>
                </a:solidFill>
                <a:ea typeface="+mn-ea"/>
                <a:cs typeface="+mn-cs"/>
              </a:rPr>
              <a:t>ADV Arbeitsgruppe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919A129-1067-6940-BC31-20EA9FFEB759}"/>
              </a:ext>
            </a:extLst>
          </p:cNvPr>
          <p:cNvSpPr txBox="1">
            <a:spLocks/>
          </p:cNvSpPr>
          <p:nvPr/>
        </p:nvSpPr>
        <p:spPr>
          <a:xfrm>
            <a:off x="359391" y="3331297"/>
            <a:ext cx="4595884" cy="12668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800" dirty="0">
                <a:solidFill>
                  <a:schemeClr val="bg1"/>
                </a:solidFill>
              </a:rPr>
              <a:t>Brigitte Lutz</a:t>
            </a:r>
          </a:p>
          <a:p>
            <a:pPr marL="0" indent="0">
              <a:buNone/>
            </a:pPr>
            <a:r>
              <a:rPr lang="de-AT" sz="1800" dirty="0">
                <a:solidFill>
                  <a:schemeClr val="bg1"/>
                </a:solidFill>
              </a:rPr>
              <a:t>Barbara Kainz</a:t>
            </a:r>
            <a:endParaRPr lang="de-AT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AT" sz="1000" dirty="0">
                <a:solidFill>
                  <a:schemeClr val="bg1"/>
                </a:solidFill>
              </a:rPr>
              <a:t>Wien, 23. April 2021</a:t>
            </a:r>
          </a:p>
        </p:txBody>
      </p:sp>
    </p:spTree>
    <p:extLst>
      <p:ext uri="{BB962C8B-B14F-4D97-AF65-F5344CB8AC3E}">
        <p14:creationId xmlns:p14="http://schemas.microsoft.com/office/powerpoint/2010/main" val="28510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AT" dirty="0"/>
              <a:t>Umgang mit Daten erlernen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56F546-4362-254B-A158-A2925B2B3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7625" y="748170"/>
            <a:ext cx="5602310" cy="420173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7A8EA2-194F-128E-92FA-01D2D42B9C5B}"/>
              </a:ext>
            </a:extLst>
          </p:cNvPr>
          <p:cNvSpPr txBox="1"/>
          <p:nvPr/>
        </p:nvSpPr>
        <p:spPr>
          <a:xfrm>
            <a:off x="7376375" y="4548108"/>
            <a:ext cx="1619250" cy="32075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r>
              <a:rPr lang="en-AT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Quelle: </a:t>
            </a:r>
          </a:p>
          <a:p>
            <a:pPr algn="l"/>
            <a:r>
              <a:rPr lang="en-GB" sz="1000" b="0" i="1" u="none" strike="noStrike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TechToons / cloud-science.de</a:t>
            </a:r>
            <a:endParaRPr lang="en-AT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548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Vision der Data Excellence Personenzertifizierung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4294967295"/>
          </p:nvPr>
        </p:nvSpPr>
        <p:spPr>
          <a:xfrm>
            <a:off x="3032900" y="1000561"/>
            <a:ext cx="4557712" cy="1156239"/>
          </a:xfrm>
        </p:spPr>
        <p:txBody>
          <a:bodyPr>
            <a:normAutofit/>
          </a:bodyPr>
          <a:lstStyle/>
          <a:p>
            <a:pPr marL="0" indent="0">
              <a:spcAft>
                <a:spcPts val="675"/>
              </a:spcAft>
              <a:buNone/>
            </a:pPr>
            <a:r>
              <a:rPr lang="de-AT" dirty="0"/>
              <a:t>Der Umgang mit Daten im Unternehmen erfordert vielerlei unterschiedliche Fähigkeiten und fundiertes </a:t>
            </a:r>
            <a:r>
              <a:rPr lang="de-AT" dirty="0" err="1"/>
              <a:t>Know-How</a:t>
            </a:r>
            <a:r>
              <a:rPr lang="de-AT" dirty="0"/>
              <a:t>. 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00" t="9214" r="4700" b="3226"/>
          <a:stretch/>
        </p:blipFill>
        <p:spPr>
          <a:xfrm>
            <a:off x="0" y="738188"/>
            <a:ext cx="2347913" cy="4405312"/>
          </a:xfrm>
        </p:spPr>
      </p:pic>
      <p:sp>
        <p:nvSpPr>
          <p:cNvPr id="8" name="Dreieck 7">
            <a:extLst>
              <a:ext uri="{FF2B5EF4-FFF2-40B4-BE49-F238E27FC236}">
                <a16:creationId xmlns:a16="http://schemas.microsoft.com/office/drawing/2014/main" id="{77E2ADB4-85C8-A84C-93E4-5568B07C1F6E}"/>
              </a:ext>
            </a:extLst>
          </p:cNvPr>
          <p:cNvSpPr/>
          <p:nvPr/>
        </p:nvSpPr>
        <p:spPr>
          <a:xfrm>
            <a:off x="3065899" y="2021304"/>
            <a:ext cx="4457865" cy="444801"/>
          </a:xfrm>
          <a:prstGeom prst="flowChartMerg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/>
          <a:lstStyle/>
          <a:p>
            <a:pPr algn="ctr" defTabSz="685800"/>
            <a:r>
              <a:rPr lang="de-AT" sz="1600">
                <a:solidFill>
                  <a:srgbClr val="FFFFFF"/>
                </a:solidFill>
                <a:latin typeface="Arial" panose="020B0604020202020204"/>
                <a:ea typeface="Gill Sans MT" charset="0"/>
                <a:cs typeface="Gill Sans MT" charset="0"/>
              </a:rPr>
              <a:t>VISION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A14624-5EE2-5345-BC30-0B39E62F328D}"/>
              </a:ext>
            </a:extLst>
          </p:cNvPr>
          <p:cNvSpPr txBox="1">
            <a:spLocks/>
          </p:cNvSpPr>
          <p:nvPr/>
        </p:nvSpPr>
        <p:spPr>
          <a:xfrm>
            <a:off x="3065900" y="2677395"/>
            <a:ext cx="4491713" cy="19322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113"/>
              </a:spcBef>
              <a:buClr>
                <a:srgbClr val="5C92B5"/>
              </a:buClr>
              <a:buNone/>
            </a:pPr>
            <a:r>
              <a:rPr lang="de-AT" altLang="de-DE" sz="1600" i="1" dirty="0">
                <a:solidFill>
                  <a:srgbClr val="7030A0"/>
                </a:solidFill>
                <a:latin typeface="+mn-lt"/>
                <a:cs typeface="Arial" charset="0"/>
              </a:rPr>
              <a:t>„Menschen mit unterschiedlichen Aufgaben im Umgang mit Daten haben ein gemeinsames Verständnis der Begrifflichkeiten, Methoden &amp; Vorgehen und können dadurch effizient miteinander agieren. </a:t>
            </a:r>
          </a:p>
          <a:p>
            <a:pPr marL="0" indent="0" algn="ctr" defTabSz="685800">
              <a:spcBef>
                <a:spcPts val="113"/>
              </a:spcBef>
              <a:buClr>
                <a:srgbClr val="5C92B5"/>
              </a:buClr>
              <a:buNone/>
            </a:pPr>
            <a:endParaRPr lang="de-AT" altLang="de-DE" sz="1600" i="1" dirty="0">
              <a:solidFill>
                <a:srgbClr val="7030A0"/>
              </a:solidFill>
              <a:latin typeface="+mn-lt"/>
              <a:cs typeface="Arial" charset="0"/>
            </a:endParaRPr>
          </a:p>
          <a:p>
            <a:pPr marL="0" indent="0" algn="ctr" defTabSz="685800">
              <a:spcBef>
                <a:spcPts val="113"/>
              </a:spcBef>
              <a:buClr>
                <a:srgbClr val="5C92B5"/>
              </a:buClr>
              <a:buNone/>
            </a:pPr>
            <a:r>
              <a:rPr lang="de-AT" altLang="de-DE" sz="1600" i="1" dirty="0">
                <a:solidFill>
                  <a:srgbClr val="7030A0"/>
                </a:solidFill>
                <a:latin typeface="+mn-lt"/>
                <a:cs typeface="Arial" charset="0"/>
              </a:rPr>
              <a:t>Die einzelnen Personen haben ausreichendes Wissen und Bewusstsein, um ihre datenbezogenen Aufgaben erledigen zu können.“</a:t>
            </a:r>
            <a:endParaRPr lang="de-AT" altLang="de-DE" sz="1600" i="1" dirty="0">
              <a:solidFill>
                <a:srgbClr val="7030A0"/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7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3548-D883-4443-8180-C9139E56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Certified Data Excellence Professional - CDXP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E11A3-622C-0F4A-8282-3EDD9B3840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198378"/>
            <a:ext cx="8167480" cy="3563938"/>
          </a:xfrm>
        </p:spPr>
        <p:txBody>
          <a:bodyPr>
            <a:normAutofit/>
          </a:bodyPr>
          <a:lstStyle/>
          <a:p>
            <a:r>
              <a:rPr lang="en-AT"/>
              <a:t>1. deutschsprachige Zertifizierung im Themenbereich Data Governance</a:t>
            </a:r>
          </a:p>
          <a:p>
            <a:endParaRPr lang="en-AT"/>
          </a:p>
          <a:p>
            <a:r>
              <a:rPr lang="en-AT"/>
              <a:t>Ausbildung und Zertifizierung beziehen sich auf konkret anwendbare und im täglichen Berufsleben erforderliche Einzelthemen und Aspekte der Data Governance</a:t>
            </a:r>
          </a:p>
          <a:p>
            <a:endParaRPr lang="en-AT"/>
          </a:p>
          <a:p>
            <a:r>
              <a:rPr lang="en-AT"/>
              <a:t>Qualifikation auf 3 unterschiedlichen Levels:</a:t>
            </a:r>
          </a:p>
          <a:p>
            <a:pPr lvl="1"/>
            <a:r>
              <a:rPr lang="en-AT"/>
              <a:t>Basic	 - Personen, die im Thema Data Governance </a:t>
            </a:r>
            <a:r>
              <a:rPr lang="en-AT" u="sng"/>
              <a:t>mitarbeiten</a:t>
            </a:r>
          </a:p>
          <a:p>
            <a:pPr lvl="1"/>
            <a:r>
              <a:rPr lang="en-AT"/>
              <a:t>Advanced 	 - Personen, die im Thema Data Governance </a:t>
            </a:r>
            <a:r>
              <a:rPr lang="en-AT" u="sng"/>
              <a:t>selbständig</a:t>
            </a:r>
            <a:r>
              <a:rPr lang="en-AT"/>
              <a:t> arbeiten</a:t>
            </a:r>
          </a:p>
          <a:p>
            <a:pPr lvl="1"/>
            <a:r>
              <a:rPr lang="en-AT"/>
              <a:t>Professional - Personen, die Data Governance im Unternehmen </a:t>
            </a:r>
            <a:r>
              <a:rPr lang="en-AT" u="sng"/>
              <a:t>anleiten</a:t>
            </a:r>
          </a:p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3267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8A97-330C-9245-8066-5FE720DB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Start &amp; Aktivitäten der ADV Arbeitsgruppe (1)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D213E-78C3-5740-B614-62F1A5037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1125" y="1069482"/>
            <a:ext cx="7886700" cy="3563938"/>
          </a:xfrm>
        </p:spPr>
        <p:txBody>
          <a:bodyPr/>
          <a:lstStyle/>
          <a:p>
            <a:pPr marL="0" indent="0">
              <a:buNone/>
            </a:pPr>
            <a:r>
              <a:rPr lang="en-AT"/>
              <a:t>Workshops zu “Umgang mit Daten erlernen” bei der 1. &amp; 2. Data Governance Konferenz (2018, 2019)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3727D-CEFF-F241-BACF-6E48A7D30B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759" y="1644363"/>
            <a:ext cx="2781525" cy="1854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651C3-F5B6-F34A-9FC8-1FAD5087AA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456" y="3005416"/>
            <a:ext cx="2720010" cy="18137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36EE1-4122-0B43-9A03-C11DFE2B4B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25" y="1953089"/>
            <a:ext cx="2693984" cy="179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4E39C0-A108-FE4F-BED9-C92163F1572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056" y="2971335"/>
            <a:ext cx="2720009" cy="18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8A97-330C-9245-8066-5FE720DB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Start &amp; Aktivitäten der ADV Arbeitsgruppe (2)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D213E-78C3-5740-B614-62F1A5037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069975"/>
            <a:ext cx="7258050" cy="3563938"/>
          </a:xfrm>
        </p:spPr>
        <p:txBody>
          <a:bodyPr>
            <a:normAutofit fontScale="92500" lnSpcReduction="10000"/>
          </a:bodyPr>
          <a:lstStyle/>
          <a:p>
            <a:r>
              <a:rPr lang="en-AT"/>
              <a:t>Aufruf zur Arbeitsgruppe bei der 3. Data Governance Konferenz (04/2020)</a:t>
            </a:r>
          </a:p>
          <a:p>
            <a:pPr marL="0" indent="0">
              <a:buNone/>
            </a:pPr>
            <a:endParaRPr lang="en-AT"/>
          </a:p>
          <a:p>
            <a:r>
              <a:rPr lang="en-AT"/>
              <a:t>Start der Arbeitsgruppe 2020:</a:t>
            </a:r>
          </a:p>
          <a:p>
            <a:pPr lvl="1"/>
            <a:r>
              <a:rPr lang="en-AT"/>
              <a:t>5 Workshops seit 05/2020</a:t>
            </a:r>
          </a:p>
          <a:p>
            <a:pPr lvl="1"/>
            <a:r>
              <a:rPr lang="en-AT"/>
              <a:t>15 ständige Mitglieder</a:t>
            </a:r>
          </a:p>
          <a:p>
            <a:pPr lvl="1"/>
            <a:r>
              <a:rPr lang="en-AT"/>
              <a:t>14 Themenbereiche</a:t>
            </a:r>
          </a:p>
          <a:p>
            <a:pPr lvl="1"/>
            <a:r>
              <a:rPr lang="en-AT"/>
              <a:t>&gt;50 Lernziele (Foundation Level)</a:t>
            </a:r>
          </a:p>
          <a:p>
            <a:pPr lvl="1"/>
            <a:endParaRPr lang="en-AT"/>
          </a:p>
          <a:p>
            <a:r>
              <a:rPr lang="en-AT"/>
              <a:t>Next steps: </a:t>
            </a:r>
            <a:br>
              <a:rPr lang="en-AT"/>
            </a:br>
            <a:r>
              <a:rPr lang="en-AT"/>
              <a:t>Finalisierung und Abgleich der Lernziele</a:t>
            </a:r>
            <a:br>
              <a:rPr lang="en-AT"/>
            </a:br>
            <a:r>
              <a:rPr lang="en-AT"/>
              <a:t>des Foundation Levels</a:t>
            </a:r>
          </a:p>
          <a:p>
            <a:endParaRPr lang="en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29154-9A86-8B4F-A52C-46E1069C2B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800" y="1656633"/>
            <a:ext cx="3245550" cy="2389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748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4A46E-E51F-4243-BDBB-9F594703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Personenzertifizierung Data Excellence - CDXP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247FB-2B9E-5F4D-9B75-AE21ECB19C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062038"/>
            <a:ext cx="5662613" cy="35639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dirty="0"/>
              <a:t>Wer leistet einen Beitrag zum Workshop auf der </a:t>
            </a:r>
            <a:br>
              <a:rPr lang="de-DE" dirty="0"/>
            </a:br>
            <a:r>
              <a:rPr lang="de-DE" dirty="0">
                <a:solidFill>
                  <a:srgbClr val="7030A0"/>
                </a:solidFill>
              </a:rPr>
              <a:t>4. Data Governance Konferenz – Community Edition</a:t>
            </a:r>
            <a:r>
              <a:rPr lang="de-DE" dirty="0"/>
              <a:t>?</a:t>
            </a:r>
            <a:br>
              <a:rPr lang="de-DE" dirty="0"/>
            </a:br>
            <a:br>
              <a:rPr lang="de-DE" dirty="0"/>
            </a:br>
            <a:r>
              <a:rPr lang="de-DE" dirty="0">
                <a:solidFill>
                  <a:srgbClr val="7030A0"/>
                </a:solidFill>
              </a:rPr>
              <a:t>&gt;&gt;&gt; Hausübung &lt;&lt;&lt;</a:t>
            </a:r>
            <a:br>
              <a:rPr lang="de-DE" dirty="0"/>
            </a:br>
            <a:r>
              <a:rPr lang="de-DE" dirty="0"/>
              <a:t>Feedback zu den Lernzielen des </a:t>
            </a:r>
            <a:br>
              <a:rPr lang="de-DE" dirty="0"/>
            </a:br>
            <a:r>
              <a:rPr lang="de-DE" dirty="0"/>
              <a:t>CDXP-Foundation Level (Q3)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Live-Diskussion diverser Feedbacks</a:t>
            </a:r>
            <a:br>
              <a:rPr lang="de-DE" dirty="0"/>
            </a:br>
            <a:r>
              <a:rPr lang="de-DE" dirty="0"/>
              <a:t>im </a:t>
            </a:r>
            <a:r>
              <a:rPr lang="de-DE" dirty="0">
                <a:solidFill>
                  <a:srgbClr val="7030A0"/>
                </a:solidFill>
              </a:rPr>
              <a:t>Workshop am 12. Nov. 2021</a:t>
            </a:r>
          </a:p>
          <a:p>
            <a:pPr marL="0" indent="0" algn="ctr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dirty="0"/>
              <a:t>Bitte bis zum 14.5.2021 per Mail an </a:t>
            </a:r>
            <a:r>
              <a:rPr lang="de-DE" dirty="0">
                <a:solidFill>
                  <a:srgbClr val="7030A0"/>
                </a:solidFill>
              </a:rPr>
              <a:t>datagovernance@adv.at </a:t>
            </a:r>
            <a:br>
              <a:rPr lang="de-DE" dirty="0">
                <a:solidFill>
                  <a:srgbClr val="7030A0"/>
                </a:solidFill>
              </a:rPr>
            </a:br>
            <a:r>
              <a:rPr lang="de-DE" dirty="0"/>
              <a:t>anmelden!</a:t>
            </a:r>
            <a:endParaRPr lang="en-AT"/>
          </a:p>
        </p:txBody>
      </p:sp>
      <p:pic>
        <p:nvPicPr>
          <p:cNvPr id="6" name="Grafik 11">
            <a:extLst>
              <a:ext uri="{FF2B5EF4-FFF2-40B4-BE49-F238E27FC236}">
                <a16:creationId xmlns:a16="http://schemas.microsoft.com/office/drawing/2014/main" id="{4A7B655E-DFEF-E047-AC7C-2B9D5508DAB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63" t="-3204" r="10663" b="3204"/>
          <a:stretch/>
        </p:blipFill>
        <p:spPr>
          <a:xfrm>
            <a:off x="7085013" y="738188"/>
            <a:ext cx="2058987" cy="4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36518"/>
      </p:ext>
    </p:extLst>
  </p:cSld>
  <p:clrMapOvr>
    <a:masterClrMapping/>
  </p:clrMapOvr>
</p:sld>
</file>

<file path=ppt/theme/theme1.xml><?xml version="1.0" encoding="utf-8"?>
<a:theme xmlns:a="http://schemas.openxmlformats.org/drawingml/2006/main" name="ADV-Vorstandssitzungen-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lnSpcReduction="10000"/>
      </a:bodyPr>
      <a:lstStyle>
        <a:defPPr algn="l">
          <a:defRPr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text="ADV-Bundevorstandssitzung-20171211-pp-RL" edit="true"/>
    <f:field ref="objsubject" par="" text="" edit="true"/>
    <f:field ref="objcreatedby" par="" text="Lohner Eva"/>
    <f:field ref="objcreatedat" par="" date="2017-12-11T14:42:07" text="11.12.2017 14:42:07"/>
    <f:field ref="objchangedby" par="" text="Lohner Eva"/>
    <f:field ref="objmodifiedat" par="" date="2017-12-11T15:00:30" text="11.12.2017 15:00:30"/>
    <f:field ref="doc_FSCFOLIO_1_1001_FieldDocumentNumber" par="" text=""/>
    <f:field ref="doc_FSCFOLIO_1_1001_FieldSubject" par="" text="" edit="true"/>
    <f:field ref="FSCFOLIO_1_1001_FieldCurrentUser" par="" text="Eva Lohner"/>
  </f:record>
  <f:display par="" text="Allgemein">
    <f:field ref="FSCFOLIO_1_1001_FieldCurrentUser" text="Aktueller Benutzer"/>
    <f:field ref="objsubject" text="Betreff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323</Words>
  <Application>Microsoft Macintosh PowerPoint</Application>
  <PresentationFormat>On-screen Show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 lt</vt:lpstr>
      <vt:lpstr>Wingdings</vt:lpstr>
      <vt:lpstr>ADV-Vorstandssitzungen-PP</vt:lpstr>
      <vt:lpstr>Personenzertifizierung “Data Excellence” ADV Arbeitsgruppe</vt:lpstr>
      <vt:lpstr>Umgang mit Daten erlernen</vt:lpstr>
      <vt:lpstr>Vision der Data Excellence Personenzertifizierung</vt:lpstr>
      <vt:lpstr>Certified Data Excellence Professional - CDXP</vt:lpstr>
      <vt:lpstr>Start &amp; Aktivitäten der ADV Arbeitsgruppe (1)</vt:lpstr>
      <vt:lpstr>Start &amp; Aktivitäten der ADV Arbeitsgruppe (2)</vt:lpstr>
      <vt:lpstr>Personenzertifizierung Data Excellence - CDXP</vt:lpstr>
    </vt:vector>
  </TitlesOfParts>
  <Company>IACy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Niki Ernst</dc:creator>
  <cp:lastModifiedBy>Barbara Kainz</cp:lastModifiedBy>
  <cp:revision>892</cp:revision>
  <cp:lastPrinted>2017-12-11T08:17:26Z</cp:lastPrinted>
  <dcterms:created xsi:type="dcterms:W3CDTF">2014-02-10T22:37:30Z</dcterms:created>
  <dcterms:modified xsi:type="dcterms:W3CDTF">2023-05-11T19:35:50Z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COO.6505.100.5.12332982</vt:lpwstr>
  </property>
  <property fmtid="{D5CDD505-2E9C-101B-9397-08002B2CF9AE}" pid="3" name="FSC#FSCFOLIO@1.1001:docpropproject">
    <vt:lpwstr/>
  </property>
</Properties>
</file>