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661" r:id="rId6"/>
    <p:sldId id="662" r:id="rId7"/>
    <p:sldId id="667" r:id="rId8"/>
    <p:sldId id="665" r:id="rId9"/>
    <p:sldId id="668" r:id="rId10"/>
    <p:sldId id="669" r:id="rId11"/>
    <p:sldId id="670" r:id="rId12"/>
    <p:sldId id="671" r:id="rId13"/>
    <p:sldId id="654" r:id="rId14"/>
    <p:sldId id="643" r:id="rId15"/>
  </p:sldIdLst>
  <p:sldSz cx="12195175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IN-Medium" panose="020B0600010101020104" pitchFamily="34" charset="0"/>
      <p:regular r:id="rId22"/>
    </p:embeddedFont>
    <p:embeddedFont>
      <p:font typeface="DIN-Regular" panose="020B0500010101010101" pitchFamily="34" charset="0"/>
      <p:regular r:id="rId23"/>
    </p:embeddedFont>
    <p:embeddedFont>
      <p:font typeface="EnBW DIN Pro" panose="020B0504020101020102" pitchFamily="34" charset="0"/>
      <p:regular r:id="rId24"/>
      <p:bold r:id="rId25"/>
    </p:embeddedFont>
    <p:embeddedFont>
      <p:font typeface="EnBW DIN Pro Medium" panose="020B0604020101020102" pitchFamily="34" charset="0"/>
      <p:regular r:id="rId26"/>
    </p:embeddedFont>
  </p:embeddedFontLst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915" userDrawn="1">
          <p15:clr>
            <a:srgbClr val="A4A3A4"/>
          </p15:clr>
        </p15:guide>
        <p15:guide id="12" pos="3342" userDrawn="1">
          <p15:clr>
            <a:srgbClr val="A4A3A4"/>
          </p15:clr>
        </p15:guide>
        <p15:guide id="13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1671"/>
    <a:srgbClr val="FF9900"/>
    <a:srgbClr val="374A9A"/>
    <a:srgbClr val="686868"/>
    <a:srgbClr val="838383"/>
    <a:srgbClr val="E3E3E3"/>
    <a:srgbClr val="FFFFFF"/>
    <a:srgbClr val="85AB19"/>
    <a:srgbClr val="D4EAF5"/>
    <a:srgbClr val="E2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0" autoAdjust="0"/>
    <p:restoredTop sz="77058" autoAdjust="0"/>
  </p:normalViewPr>
  <p:slideViewPr>
    <p:cSldViewPr snapToGrid="0" snapToObjects="1" showGuides="1">
      <p:cViewPr varScale="1">
        <p:scale>
          <a:sx n="83" d="100"/>
          <a:sy n="83" d="100"/>
        </p:scale>
        <p:origin x="658" y="67"/>
      </p:cViewPr>
      <p:guideLst>
        <p:guide pos="915"/>
        <p:guide pos="3342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>
        <p:scale>
          <a:sx n="66" d="100"/>
          <a:sy n="66" d="100"/>
        </p:scale>
        <p:origin x="3390" y="34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182D5E-1776-4B89-8B7F-0ED992C9F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6D79FB-93E8-4BD2-BE5A-650E1DCD8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4A90B846-96FE-4FB6-B8AC-F41BDE543BE5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B444A7-310F-4BA3-901B-04BE5F3499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0A98B9-0F32-46F7-AF79-D584900C9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92D42C35-A905-41FE-BFCD-C236811342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7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98425" y="-1588"/>
            <a:ext cx="7481888" cy="4206876"/>
          </a:xfrm>
          <a:prstGeom prst="rect">
            <a:avLst/>
          </a:prstGeom>
          <a:noFill/>
          <a:ln w="12700">
            <a:noFill/>
          </a:ln>
        </p:spPr>
        <p:txBody>
          <a:bodyPr vert="horz" lIns="94787" tIns="47393" rIns="94787" bIns="47393" rtlCol="0" anchor="ctr"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 bwMode="gray">
          <a:xfrm>
            <a:off x="451052" y="4557788"/>
            <a:ext cx="3954114" cy="190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0" baseline="0" dirty="0">
                <a:solidFill>
                  <a:schemeClr val="accent6"/>
                </a:solidFill>
                <a:latin typeface="EnBW DIN Pro"/>
                <a:ea typeface="DIN-Regular" panose="020B0500010101010101" pitchFamily="34" charset="0"/>
                <a:cs typeface="EnBW DIN Pro"/>
              </a:rPr>
              <a:t>Notizen:</a:t>
            </a:r>
          </a:p>
        </p:txBody>
      </p:sp>
      <p:sp>
        <p:nvSpPr>
          <p:cNvPr id="11" name="Notizenplatzhalter 10"/>
          <p:cNvSpPr>
            <a:spLocks noGrp="1"/>
          </p:cNvSpPr>
          <p:nvPr>
            <p:ph type="body" sz="quarter" idx="3"/>
          </p:nvPr>
        </p:nvSpPr>
        <p:spPr bwMode="gray">
          <a:xfrm>
            <a:off x="451051" y="4971100"/>
            <a:ext cx="6329758" cy="488986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372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lang="de-DE" sz="1200" kern="1200" baseline="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1pPr>
    <a:lvl2pPr marL="162000" indent="-162000" algn="l" defTabSz="914400" rtl="0" eaLnBrk="1" latinLnBrk="0" hangingPunct="1">
      <a:spcBef>
        <a:spcPts val="600"/>
      </a:spcBef>
      <a:buClr>
        <a:schemeClr val="accent6"/>
      </a:buClr>
      <a:buFont typeface="EnBW DIN Pro" panose="020B0504020101020102" pitchFamily="34" charset="0"/>
      <a:buChar char="»"/>
      <a:defRPr lang="de-DE" sz="12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2pPr>
    <a:lvl3pPr marL="324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2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3pPr>
    <a:lvl4pPr marL="504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0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4pPr>
    <a:lvl5pPr marL="666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000" kern="1200" dirty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76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53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26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91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67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30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3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3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9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5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1F86DD-0587-4A63-8B65-F1E5DF24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0940" cy="6858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2924694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gray">
          <a:xfrm>
            <a:off x="162001" y="5379062"/>
            <a:ext cx="11871174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10363" y="449238"/>
            <a:ext cx="5380078" cy="1828193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74691" y="5919340"/>
            <a:ext cx="8588555" cy="215444"/>
          </a:xfrm>
          <a:noFill/>
        </p:spPr>
        <p:txBody>
          <a:bodyPr wrap="square" lIns="0" t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DIN-Regular" pitchFamily="34" charset="0"/>
              <a:buNone/>
              <a:defRPr sz="1400" b="0">
                <a:solidFill>
                  <a:schemeClr val="tx1"/>
                </a:solidFill>
                <a:latin typeface="+mn-lt"/>
                <a:ea typeface="EnBW DIN Pro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  <a:ea typeface="EnBW DIN Pro"/>
              </a:defRPr>
            </a:lvl2pPr>
          </a:lstStyle>
          <a:p>
            <a:pPr lvl="0"/>
            <a:r>
              <a:rPr lang="de-DE" noProof="0" dirty="0"/>
              <a:t>Zusatzinfo Subheadline 12pt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339805" y="5856799"/>
            <a:ext cx="2357128" cy="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0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pielzeug, Tisch, Raum enthält.&#10;&#10;Automatisch generierte Beschreibung">
            <a:extLst>
              <a:ext uri="{FF2B5EF4-FFF2-40B4-BE49-F238E27FC236}">
                <a16:creationId xmlns:a16="http://schemas.microsoft.com/office/drawing/2014/main" id="{8A4D4349-0B43-410E-AEC4-D2C577267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" b="-18065"/>
          <a:stretch/>
        </p:blipFill>
        <p:spPr>
          <a:xfrm>
            <a:off x="1587" y="1052514"/>
            <a:ext cx="12192000" cy="6858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035CB7F-B5C2-4C2C-8F62-DBDEEC75E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5"/>
            <a:ext cx="12195175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A857A62-1AE9-49F3-AF16-D28FBD27A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5" y="1052514"/>
            <a:ext cx="12190940" cy="5805485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035CB7F-B5C2-4C2C-8F62-DBDEEC75E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5"/>
            <a:ext cx="12195175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11880849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035CB7F-B5C2-4C2C-8F62-DBDEEC75E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5"/>
            <a:ext cx="12195175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E2011A4-4E3D-421F-8F75-8E88FEAABDDD}"/>
              </a:ext>
            </a:extLst>
          </p:cNvPr>
          <p:cNvSpPr/>
          <p:nvPr userDrawn="1"/>
        </p:nvSpPr>
        <p:spPr bwMode="invGray">
          <a:xfrm>
            <a:off x="162001" y="171950"/>
            <a:ext cx="4121241" cy="6540567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33040" y="1886036"/>
            <a:ext cx="3379162" cy="243759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E7E90E-85A2-450F-B72C-73974EA49C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7299B1-C233-4396-AA69-B61FDFF7E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690" y="833358"/>
            <a:ext cx="1786454" cy="2580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CCF0F2-D10D-427D-A352-CBD918AF7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59" y="171950"/>
            <a:ext cx="7593215" cy="65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1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E2011A4-4E3D-421F-8F75-8E88FEAABDDD}"/>
              </a:ext>
            </a:extLst>
          </p:cNvPr>
          <p:cNvSpPr/>
          <p:nvPr userDrawn="1"/>
        </p:nvSpPr>
        <p:spPr bwMode="invGray">
          <a:xfrm>
            <a:off x="7921625" y="165033"/>
            <a:ext cx="4116388" cy="6535805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8287811" y="1888644"/>
            <a:ext cx="3379162" cy="243759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E7E90E-85A2-450F-B72C-73974EA49C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FED192-2A15-4C2D-9726-F8F877AD8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62" y="158716"/>
            <a:ext cx="7593215" cy="65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9AC3E1E-EE33-4ECF-B5B9-53EA42318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174" y="169795"/>
            <a:ext cx="7589838" cy="65412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E2011A4-4E3D-421F-8F75-8E88FEAABDDD}"/>
              </a:ext>
            </a:extLst>
          </p:cNvPr>
          <p:cNvSpPr/>
          <p:nvPr userDrawn="1"/>
        </p:nvSpPr>
        <p:spPr bwMode="invGray">
          <a:xfrm>
            <a:off x="157163" y="169795"/>
            <a:ext cx="4116388" cy="6535805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23349" y="1893406"/>
            <a:ext cx="3379162" cy="243759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E7E90E-85A2-450F-B72C-73974EA49C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8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5507C0-D7E4-4441-8B15-B4593698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175" y="158400"/>
            <a:ext cx="7589837" cy="65412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E2011A4-4E3D-421F-8F75-8E88FEAABDDD}"/>
              </a:ext>
            </a:extLst>
          </p:cNvPr>
          <p:cNvSpPr/>
          <p:nvPr userDrawn="1"/>
        </p:nvSpPr>
        <p:spPr bwMode="invGray">
          <a:xfrm>
            <a:off x="157163" y="169795"/>
            <a:ext cx="4116388" cy="6535805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23349" y="1893406"/>
            <a:ext cx="3379162" cy="243759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9E7E90E-85A2-450F-B72C-73974EA49C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73B8C1-C0C0-43EC-B7DD-8EE51C2B2D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8" y="156208"/>
            <a:ext cx="1288800" cy="1288800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Präsentationtitel lorem ipsum dolor · 23. Juni 2014 · Abteilung, Name · Dateiname</a:t>
            </a:r>
          </a:p>
        </p:txBody>
      </p:sp>
    </p:spTree>
    <p:extLst>
      <p:ext uri="{BB962C8B-B14F-4D97-AF65-F5344CB8AC3E}">
        <p14:creationId xmlns:p14="http://schemas.microsoft.com/office/powerpoint/2010/main" val="168676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052D59-E5C4-451B-A165-9E7A7D505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3"/>
            <a:ext cx="12192000" cy="5805487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4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11B15C-14FE-457C-ABC5-A61DFAA87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87" y="171001"/>
            <a:ext cx="11826000" cy="6516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966D406-F694-4501-85C7-E5DB3BE62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B6BC422C-B951-4DC9-8CEA-A1F798839E85}"/>
              </a:ext>
            </a:extLst>
          </p:cNvPr>
          <p:cNvSpPr>
            <a:spLocks noGrp="1" noChangeAspect="1" noChangeArrowheads="1"/>
          </p:cNvSpPr>
          <p:nvPr>
            <p:ph type="ctrTitle" hasCustomPrompt="1"/>
          </p:nvPr>
        </p:nvSpPr>
        <p:spPr bwMode="auto">
          <a:xfrm>
            <a:off x="871864" y="757379"/>
            <a:ext cx="8051530" cy="99719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 b="0">
                <a:solidFill>
                  <a:schemeClr val="accent6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6" name="ListLeanHorizontalTextDetail0">
            <a:extLst>
              <a:ext uri="{FF2B5EF4-FFF2-40B4-BE49-F238E27FC236}">
                <a16:creationId xmlns:a16="http://schemas.microsoft.com/office/drawing/2014/main" id="{DE3749AF-6B67-4D0F-B1CF-052116EE4E9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148" y="2001520"/>
            <a:ext cx="3420000" cy="3492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67500"/>
                  <a:satMod val="115000"/>
                  <a:alpha val="70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756000" rIns="90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</a:defRPr>
            </a:lvl1pPr>
            <a:lvl2pPr marL="127000"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BW DIN Pro" charset="0"/>
                <a:ea typeface="ＭＳ Ｐゴシック" charset="0"/>
              </a:defRPr>
            </a:lvl9pPr>
          </a:lstStyle>
          <a:p>
            <a:pPr lvl="1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7" name="ListLeanHorizontalTextDetail0">
            <a:extLst>
              <a:ext uri="{FF2B5EF4-FFF2-40B4-BE49-F238E27FC236}">
                <a16:creationId xmlns:a16="http://schemas.microsoft.com/office/drawing/2014/main" id="{39A4D61A-7EE0-4B0E-A089-53482A671D4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50085" y="2001521"/>
            <a:ext cx="3420000" cy="3492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67500"/>
                  <a:satMod val="115000"/>
                  <a:alpha val="80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756000" rIns="90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</a:defRPr>
            </a:lvl1pPr>
            <a:lvl2pPr marL="127000" lvl="1">
              <a:defRPr sz="2400">
                <a:solidFill>
                  <a:schemeClr val="bg1"/>
                </a:solidFill>
                <a:latin typeface="EnBW DIN Pro" charset="0"/>
                <a:ea typeface="ＭＳ Ｐゴシック" charset="0"/>
              </a:defRPr>
            </a:lvl2pPr>
            <a:lvl3pPr marL="1143000" indent="-228600">
              <a:defRPr>
                <a:latin typeface="EnBW DIN Pro" charset="0"/>
                <a:ea typeface="ＭＳ Ｐゴシック" charset="0"/>
              </a:defRPr>
            </a:lvl3pPr>
            <a:lvl4pPr marL="1600200" indent="-228600">
              <a:defRPr>
                <a:latin typeface="EnBW DIN Pro" charset="0"/>
                <a:ea typeface="ＭＳ Ｐゴシック" charset="0"/>
              </a:defRPr>
            </a:lvl4pPr>
            <a:lvl5pPr marL="2057400" indent="-228600">
              <a:defRPr>
                <a:latin typeface="EnBW DIN Pr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9pPr>
          </a:lstStyle>
          <a:p>
            <a:pPr lvl="1"/>
            <a:endParaRPr lang="de-DE" sz="2200" dirty="0"/>
          </a:p>
        </p:txBody>
      </p:sp>
      <p:sp>
        <p:nvSpPr>
          <p:cNvPr id="18" name="ListLeanHorizontalTextDetail0">
            <a:extLst>
              <a:ext uri="{FF2B5EF4-FFF2-40B4-BE49-F238E27FC236}">
                <a16:creationId xmlns:a16="http://schemas.microsoft.com/office/drawing/2014/main" id="{A5C670D9-2905-4F1E-B6A4-967CE7437D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30551" y="2001520"/>
            <a:ext cx="3420000" cy="3492000"/>
          </a:xfrm>
          <a:prstGeom prst="rect">
            <a:avLst/>
          </a:prstGeom>
          <a:gradFill flip="none" rotWithShape="1">
            <a:gsLst>
              <a:gs pos="2000">
                <a:srgbClr val="374A9A">
                  <a:shade val="67500"/>
                  <a:satMod val="115000"/>
                  <a:alpha val="74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00" tIns="756000" rIns="9000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R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effectLst/>
              </a:defRPr>
            </a:lvl1pPr>
            <a:lvl2pPr marL="127000" lvl="1">
              <a:defRPr sz="2400">
                <a:solidFill>
                  <a:schemeClr val="bg1"/>
                </a:solidFill>
                <a:latin typeface="EnBW DIN Pro" charset="0"/>
                <a:ea typeface="ＭＳ Ｐゴシック" charset="0"/>
              </a:defRPr>
            </a:lvl2pPr>
            <a:lvl3pPr marL="1143000" indent="-228600">
              <a:defRPr>
                <a:latin typeface="EnBW DIN Pro" charset="0"/>
                <a:ea typeface="ＭＳ Ｐゴシック" charset="0"/>
              </a:defRPr>
            </a:lvl3pPr>
            <a:lvl4pPr marL="1600200" indent="-228600">
              <a:defRPr>
                <a:latin typeface="EnBW DIN Pro" charset="0"/>
                <a:ea typeface="ＭＳ Ｐゴシック" charset="0"/>
              </a:defRPr>
            </a:lvl4pPr>
            <a:lvl5pPr marL="2057400" indent="-228600">
              <a:defRPr>
                <a:latin typeface="EnBW DIN Pro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EnBW DIN Pro" charset="0"/>
                <a:ea typeface="ＭＳ Ｐゴシック" charset="0"/>
              </a:defRPr>
            </a:lvl9pPr>
          </a:lstStyle>
          <a:p>
            <a:pPr lvl="1"/>
            <a:endParaRPr lang="de-DE" sz="22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10F266-ADF0-4115-ACC8-58BC5236156B}"/>
              </a:ext>
            </a:extLst>
          </p:cNvPr>
          <p:cNvSpPr/>
          <p:nvPr userDrawn="1"/>
        </p:nvSpPr>
        <p:spPr bwMode="gray">
          <a:xfrm>
            <a:off x="951149" y="2001522"/>
            <a:ext cx="110503" cy="349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689AD7D-6E77-4854-BE41-5CA52F155DC2}"/>
              </a:ext>
            </a:extLst>
          </p:cNvPr>
          <p:cNvSpPr/>
          <p:nvPr userDrawn="1"/>
        </p:nvSpPr>
        <p:spPr bwMode="gray">
          <a:xfrm>
            <a:off x="4540850" y="2001522"/>
            <a:ext cx="110503" cy="349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5E4BBE3-E87A-4B45-B294-2B19C1E55BB2}"/>
              </a:ext>
            </a:extLst>
          </p:cNvPr>
          <p:cNvSpPr/>
          <p:nvPr userDrawn="1"/>
        </p:nvSpPr>
        <p:spPr bwMode="gray">
          <a:xfrm>
            <a:off x="8130552" y="2001521"/>
            <a:ext cx="110503" cy="349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D7B4B2E1-F850-4D3C-B346-BA1D64FFDD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79133" y="2603500"/>
            <a:ext cx="3049968" cy="2374900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  <a:latin typeface="EnBW DIN Pro"/>
                <a:cs typeface="EnBW DIN Pro"/>
                <a:sym typeface="EnBW DIN Pro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 marL="162000" indent="-162000">
              <a:buFont typeface="EnBW DIN Pro" panose="020B0504020101020102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1780B8A0-D5B2-4628-A015-595456F2671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79490" y="2603500"/>
            <a:ext cx="3049968" cy="2374900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  <a:latin typeface="EnBW DIN Pro"/>
                <a:cs typeface="EnBW DIN Pro"/>
                <a:sym typeface="EnBW DIN Pro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 marL="162000" indent="-162000">
              <a:buFont typeface="EnBW DIN Pro" panose="020B0504020101020102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4" name="Inhaltsplatzhalter 6">
            <a:extLst>
              <a:ext uri="{FF2B5EF4-FFF2-40B4-BE49-F238E27FC236}">
                <a16:creationId xmlns:a16="http://schemas.microsoft.com/office/drawing/2014/main" id="{51DE7205-244E-4F84-BF03-14F64535F85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70819" y="2603500"/>
            <a:ext cx="3049968" cy="2374900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  <a:latin typeface="EnBW DIN Pro"/>
                <a:cs typeface="EnBW DIN Pro"/>
                <a:sym typeface="EnBW DIN Pro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 marL="162000" indent="-162000">
              <a:buFont typeface="EnBW DIN Pro" panose="020B0504020101020102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02650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453AA49-3C5D-4247-A2A1-3A2EF2B7D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0940" cy="6858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966D406-F694-4501-85C7-E5DB3BE62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52C0114-C5A0-45EF-95B8-29A4BC440437}"/>
              </a:ext>
            </a:extLst>
          </p:cNvPr>
          <p:cNvSpPr/>
          <p:nvPr userDrawn="1"/>
        </p:nvSpPr>
        <p:spPr>
          <a:xfrm>
            <a:off x="330828" y="285711"/>
            <a:ext cx="11533517" cy="62865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1AFD61-FC91-4EC3-9BB7-DE52F31E307C}"/>
              </a:ext>
            </a:extLst>
          </p:cNvPr>
          <p:cNvSpPr>
            <a:spLocks noGrp="1" noChangeAspect="1" noChangeArrowheads="1"/>
          </p:cNvSpPr>
          <p:nvPr>
            <p:ph type="ctrTitle" hasCustomPrompt="1"/>
          </p:nvPr>
        </p:nvSpPr>
        <p:spPr bwMode="auto">
          <a:xfrm>
            <a:off x="1729158" y="449238"/>
            <a:ext cx="8051530" cy="1218795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7A17933-944A-4833-926D-33533CEFD6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0363" y="1962169"/>
            <a:ext cx="11205381" cy="4446593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DDF67B-E7DE-4C27-BE6A-FB2EFB422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3" y="447336"/>
            <a:ext cx="1220400" cy="12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93D268-21C3-4149-804B-8B142BD26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6"/>
            <a:ext cx="12186705" cy="6851648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966D406-F694-4501-85C7-E5DB3BE62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52C0114-C5A0-45EF-95B8-29A4BC440437}"/>
              </a:ext>
            </a:extLst>
          </p:cNvPr>
          <p:cNvSpPr/>
          <p:nvPr userDrawn="1"/>
        </p:nvSpPr>
        <p:spPr>
          <a:xfrm>
            <a:off x="330828" y="285711"/>
            <a:ext cx="11533517" cy="62865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7A17933-944A-4833-926D-33533CEFD6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0363" y="1962169"/>
            <a:ext cx="11205381" cy="4446593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8A5F28A-2AF6-4D6C-9922-3D8D6E0B9EE6}"/>
              </a:ext>
            </a:extLst>
          </p:cNvPr>
          <p:cNvSpPr>
            <a:spLocks noGrp="1" noChangeAspect="1" noChangeArrowheads="1"/>
          </p:cNvSpPr>
          <p:nvPr>
            <p:ph type="ctrTitle" hasCustomPrompt="1"/>
          </p:nvPr>
        </p:nvSpPr>
        <p:spPr bwMode="auto">
          <a:xfrm>
            <a:off x="1729158" y="449238"/>
            <a:ext cx="8051530" cy="1218795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53C83F-2D5F-4EEC-AC05-79FAD284D6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3" y="447633"/>
            <a:ext cx="1220400" cy="12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83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C38FEAF-2588-4E23-8240-5B021BA05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8" y="156208"/>
            <a:ext cx="1288800" cy="1288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3551E-B80F-4A81-B39E-5A4B514C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06" y="1536700"/>
            <a:ext cx="11871169" cy="500050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DC538F4-D915-4EDB-BA4B-18EB1CB03844}"/>
              </a:ext>
            </a:extLst>
          </p:cNvPr>
          <p:cNvSpPr/>
          <p:nvPr userDrawn="1"/>
        </p:nvSpPr>
        <p:spPr>
          <a:xfrm>
            <a:off x="162003" y="1536700"/>
            <a:ext cx="11871172" cy="49972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Präsentationtitel lorem ipsum dolor · 23. Juni 2014 · Abteilung, Name · Dateiname</a:t>
            </a:r>
          </a:p>
        </p:txBody>
      </p:sp>
    </p:spTree>
    <p:extLst>
      <p:ext uri="{BB962C8B-B14F-4D97-AF65-F5344CB8AC3E}">
        <p14:creationId xmlns:p14="http://schemas.microsoft.com/office/powerpoint/2010/main" val="715485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FD4148B-15CE-40C9-A05B-B25418388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0940" cy="6858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966D406-F694-4501-85C7-E5DB3BE62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52C0114-C5A0-45EF-95B8-29A4BC440437}"/>
              </a:ext>
            </a:extLst>
          </p:cNvPr>
          <p:cNvSpPr/>
          <p:nvPr userDrawn="1"/>
        </p:nvSpPr>
        <p:spPr>
          <a:xfrm>
            <a:off x="330828" y="285711"/>
            <a:ext cx="11533517" cy="62865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1AFD61-FC91-4EC3-9BB7-DE52F31E307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10363" y="449238"/>
            <a:ext cx="9270326" cy="1218795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7A17933-944A-4833-926D-33533CEFD6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0363" y="1962169"/>
            <a:ext cx="11205381" cy="4446593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120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F34FA9-4393-4B87-8F76-090C063EC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0940" cy="6858000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966D406-F694-4501-85C7-E5DB3BE62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52C0114-C5A0-45EF-95B8-29A4BC440437}"/>
              </a:ext>
            </a:extLst>
          </p:cNvPr>
          <p:cNvSpPr/>
          <p:nvPr userDrawn="1"/>
        </p:nvSpPr>
        <p:spPr>
          <a:xfrm>
            <a:off x="330828" y="285711"/>
            <a:ext cx="11533517" cy="62865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1AFD61-FC91-4EC3-9BB7-DE52F31E307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10363" y="449238"/>
            <a:ext cx="9270326" cy="1218795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400" b="0">
                <a:solidFill>
                  <a:schemeClr val="tx2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D7A17933-944A-4833-926D-33533CEFD6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10363" y="1962169"/>
            <a:ext cx="11205381" cy="4446593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 sz="2400">
                <a:solidFill>
                  <a:schemeClr val="tx2"/>
                </a:solidFill>
              </a:defRPr>
            </a:lvl3pPr>
            <a:lvl4pPr marL="162000" indent="0">
              <a:buNone/>
              <a:defRPr/>
            </a:lvl4pPr>
            <a:lvl5pPr marL="324000" indent="0">
              <a:buNone/>
              <a:defRPr/>
            </a:lvl5pPr>
          </a:lstStyle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1703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3F2A1BC-C0D6-4A35-A718-F3F6114BC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03" y="1540800"/>
            <a:ext cx="11871172" cy="49932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DC538F4-D915-4EDB-BA4B-18EB1CB03844}"/>
              </a:ext>
            </a:extLst>
          </p:cNvPr>
          <p:cNvSpPr/>
          <p:nvPr userDrawn="1"/>
        </p:nvSpPr>
        <p:spPr>
          <a:xfrm>
            <a:off x="162003" y="1536700"/>
            <a:ext cx="11871172" cy="49972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bIns="288000">
            <a:noAutofit/>
          </a:bodyPr>
          <a:lstStyle/>
          <a:p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3B3B3B"/>
                </a:solidFill>
                <a:latin typeface="EnBW DIN Pro"/>
              </a:rPr>
            </a:br>
            <a:r>
              <a:rPr lang="de-DE" b="1" dirty="0">
                <a:solidFill>
                  <a:srgbClr val="3B3B3B"/>
                </a:solidFill>
                <a:latin typeface="EnBW DIN Pro"/>
              </a:rPr>
              <a:t>	</a:t>
            </a:r>
          </a:p>
          <a:p>
            <a:endParaRPr lang="de-DE" b="1" dirty="0">
              <a:solidFill>
                <a:srgbClr val="000099"/>
              </a:solidFill>
              <a:latin typeface="EnBW DIN Pro"/>
            </a:endParaRPr>
          </a:p>
          <a:p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  <a:br>
              <a:rPr lang="de-DE" b="1" dirty="0">
                <a:solidFill>
                  <a:srgbClr val="000099"/>
                </a:solidFill>
                <a:latin typeface="EnBW DIN Pro"/>
              </a:rPr>
            </a:br>
            <a:r>
              <a:rPr lang="de-DE" b="1" dirty="0">
                <a:solidFill>
                  <a:srgbClr val="000099"/>
                </a:solidFill>
                <a:latin typeface="EnBW DIN Pro"/>
              </a:rPr>
              <a:t>	</a:t>
            </a: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Präsentationtitel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· 23. Juni 2014 · Abteilung, Name · Dateiname</a:t>
            </a:r>
          </a:p>
        </p:txBody>
      </p:sp>
    </p:spTree>
    <p:extLst>
      <p:ext uri="{BB962C8B-B14F-4D97-AF65-F5344CB8AC3E}">
        <p14:creationId xmlns:p14="http://schemas.microsoft.com/office/powerpoint/2010/main" val="182018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ACC06A6F-CDC3-45FD-9E70-DBAC4B0F753F}"/>
              </a:ext>
            </a:extLst>
          </p:cNvPr>
          <p:cNvSpPr/>
          <p:nvPr userDrawn="1"/>
        </p:nvSpPr>
        <p:spPr bwMode="auto">
          <a:xfrm>
            <a:off x="38100" y="88900"/>
            <a:ext cx="12118975" cy="15875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FF44977-D799-4501-B2EF-92C43B9AD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52514"/>
            <a:ext cx="12192000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CB77B4-43AE-43DB-9F65-F84E4C599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57"/>
          <a:stretch/>
        </p:blipFill>
        <p:spPr>
          <a:xfrm>
            <a:off x="4235" y="1052514"/>
            <a:ext cx="12190940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6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Uhr, Objekt, Straße, Monitor enthält.&#10;&#10;Automatisch generierte Beschreibung">
            <a:extLst>
              <a:ext uri="{FF2B5EF4-FFF2-40B4-BE49-F238E27FC236}">
                <a16:creationId xmlns:a16="http://schemas.microsoft.com/office/drawing/2014/main" id="{3EF45CF7-CD94-4BF3-88F1-0154BA249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1052514"/>
            <a:ext cx="12192000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4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Uhr, Straße, Objekt, Anzeige enthält.&#10;&#10;Automatisch generierte Beschreibung">
            <a:extLst>
              <a:ext uri="{FF2B5EF4-FFF2-40B4-BE49-F238E27FC236}">
                <a16:creationId xmlns:a16="http://schemas.microsoft.com/office/drawing/2014/main" id="{4CD13C85-ADC4-4F2C-8A4C-9A89E653A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1052512"/>
            <a:ext cx="12192000" cy="5805487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6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Uhr, Objekt, Anzeige, Straße enthält.&#10;&#10;Automatisch generierte Beschreibung">
            <a:extLst>
              <a:ext uri="{FF2B5EF4-FFF2-40B4-BE49-F238E27FC236}">
                <a16:creationId xmlns:a16="http://schemas.microsoft.com/office/drawing/2014/main" id="{D9D6FFC7-3E8F-4CA5-873E-95ED62D64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1052514"/>
            <a:ext cx="12192000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4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Uhr, Objekt, Monitor, Gebäude enthält.&#10;&#10;Automatisch generierte Beschreibung">
            <a:extLst>
              <a:ext uri="{FF2B5EF4-FFF2-40B4-BE49-F238E27FC236}">
                <a16:creationId xmlns:a16="http://schemas.microsoft.com/office/drawing/2014/main" id="{962173CE-7501-44E7-A79B-84C6437D7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1052514"/>
            <a:ext cx="12192000" cy="5805486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altkreis, Spielzeug enthält.&#10;&#10;Automatisch generierte Beschreibung">
            <a:extLst>
              <a:ext uri="{FF2B5EF4-FFF2-40B4-BE49-F238E27FC236}">
                <a16:creationId xmlns:a16="http://schemas.microsoft.com/office/drawing/2014/main" id="{F2C1D6AF-55A1-4CA3-BEB2-09E9953D7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1052512"/>
            <a:ext cx="12192000" cy="5805487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88963" y="217262"/>
            <a:ext cx="9341434" cy="5816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Titelmasterformat durch Klicken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108F44-21CA-4F3E-AD14-2207D9037545}"/>
              </a:ext>
            </a:extLst>
          </p:cNvPr>
          <p:cNvSpPr/>
          <p:nvPr userDrawn="1"/>
        </p:nvSpPr>
        <p:spPr bwMode="auto">
          <a:xfrm>
            <a:off x="157164" y="1052514"/>
            <a:ext cx="5148261" cy="5805485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accent6"/>
              </a:buClr>
              <a:buSzPct val="140000"/>
            </a:pPr>
            <a:endParaRPr lang="de-DE" sz="1400" dirty="0">
              <a:solidFill>
                <a:schemeClr val="bg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1E57F7-0F07-44C5-B4E5-DC6C1C55E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32" y="305334"/>
            <a:ext cx="2314245" cy="5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1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7142913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hteck 26"/>
          <p:cNvSpPr/>
          <p:nvPr/>
        </p:nvSpPr>
        <p:spPr bwMode="auto">
          <a:xfrm>
            <a:off x="1531088" y="162000"/>
            <a:ext cx="10504967" cy="129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rgbClr val="E4E4E4"/>
              </a:gs>
              <a:gs pos="100000">
                <a:srgbClr val="E4E4E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50065" y="640724"/>
            <a:ext cx="775891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Headline 22pt mittig zentriert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1088" y="6602224"/>
            <a:ext cx="8382850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75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r>
              <a:rPr lang="de-DE" dirty="0"/>
              <a:t>Präsentationtitel lorem ipsum dolor · 23. Juni 2014 · Abteilung, Name · Dateiname</a:t>
            </a:r>
          </a:p>
        </p:txBody>
      </p:sp>
      <p:sp>
        <p:nvSpPr>
          <p:cNvPr id="68623" name="Rectangle 15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11299918" y="6537201"/>
            <a:ext cx="412182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>
                <a:solidFill>
                  <a:schemeClr val="tx1"/>
                </a:solidFill>
                <a:latin typeface="EnBW DIN Pro"/>
                <a:cs typeface="EnBW DIN Pro"/>
                <a:sym typeface="EnBW DIN Pro"/>
              </a:defRPr>
            </a:lvl1pPr>
          </a:lstStyle>
          <a:p>
            <a:fld id="{0C3D4A45-F672-4474-BA28-E624C64DA63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1087" y="1700214"/>
            <a:ext cx="105069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Headline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  <a:p>
            <a:pPr lvl="1"/>
            <a:r>
              <a:rPr lang="de-DE" dirty="0"/>
              <a:t>Fließtext Regular 16pt</a:t>
            </a:r>
          </a:p>
          <a:p>
            <a:pPr lvl="2"/>
            <a:r>
              <a:rPr lang="de-DE" dirty="0"/>
              <a:t>Dritte Ebene Regular 16pt</a:t>
            </a:r>
          </a:p>
          <a:p>
            <a:pPr lvl="3"/>
            <a:r>
              <a:rPr lang="de-DE" dirty="0"/>
              <a:t>Vierte Ebene Regular 14pt</a:t>
            </a:r>
          </a:p>
          <a:p>
            <a:pPr lvl="4"/>
            <a:r>
              <a:rPr lang="de-DE" dirty="0"/>
              <a:t>Fünfte Ebene Regular 14pt</a:t>
            </a:r>
          </a:p>
          <a:p>
            <a:pPr lvl="5"/>
            <a:r>
              <a:rPr lang="de-DE" dirty="0"/>
              <a:t>Weitere Ebene 14pt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-202400" y="-167481"/>
            <a:ext cx="12599974" cy="7170737"/>
            <a:chOff x="-202400" y="-167481"/>
            <a:chExt cx="12599974" cy="7170737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-202400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-202400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12254662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>
              <a:off x="12254662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 rot="16200000">
              <a:off x="41473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rot="16200000">
              <a:off x="1166058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rot="16200000">
              <a:off x="6192226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 rot="16200000">
              <a:off x="5899547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rot="16200000">
              <a:off x="41473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rot="16200000">
              <a:off x="1166058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/>
          </p:nvCxnSpPr>
          <p:spPr bwMode="auto">
            <a:xfrm rot="16200000">
              <a:off x="6192226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rot="16200000">
              <a:off x="5899547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/>
          </p:nvCxnSpPr>
          <p:spPr bwMode="auto">
            <a:xfrm rot="16200000">
              <a:off x="9860359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/>
          </p:nvCxnSpPr>
          <p:spPr bwMode="auto">
            <a:xfrm rot="16200000">
              <a:off x="9860359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1783D00D-A5E3-4413-B3FD-40E60D46C4F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290" y="680958"/>
            <a:ext cx="1786454" cy="258083"/>
          </a:xfrm>
          <a:prstGeom prst="rect">
            <a:avLst/>
          </a:prstGeom>
        </p:spPr>
      </p:pic>
      <p:pic>
        <p:nvPicPr>
          <p:cNvPr id="28" name="Picture 4" descr="U:\g\gd\marketing\00 Bilderwelt\Piktogramme\05 Sonstiges\EnBW\pfeil\mit Hintergrund\enbw_picto_Pfeil_mit_HG_RGB.png">
            <a:extLst>
              <a:ext uri="{FF2B5EF4-FFF2-40B4-BE49-F238E27FC236}">
                <a16:creationId xmlns:a16="http://schemas.microsoft.com/office/drawing/2014/main" id="{A02767A6-38A2-49DD-A0C8-7E671650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32" y="16200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8" r:id="rId2"/>
    <p:sldLayoutId id="2147483825" r:id="rId3"/>
    <p:sldLayoutId id="2147483821" r:id="rId4"/>
    <p:sldLayoutId id="2147483832" r:id="rId5"/>
    <p:sldLayoutId id="2147483835" r:id="rId6"/>
    <p:sldLayoutId id="2147483836" r:id="rId7"/>
    <p:sldLayoutId id="2147483837" r:id="rId8"/>
    <p:sldLayoutId id="2147483827" r:id="rId9"/>
    <p:sldLayoutId id="2147483828" r:id="rId10"/>
    <p:sldLayoutId id="2147483826" r:id="rId11"/>
    <p:sldLayoutId id="2147483830" r:id="rId12"/>
    <p:sldLayoutId id="2147483822" r:id="rId13"/>
    <p:sldLayoutId id="2147483823" r:id="rId14"/>
    <p:sldLayoutId id="2147483687" r:id="rId15"/>
    <p:sldLayoutId id="2147483805" r:id="rId16"/>
    <p:sldLayoutId id="2147483804" r:id="rId17"/>
    <p:sldLayoutId id="2147483812" r:id="rId18"/>
    <p:sldLayoutId id="2147483806" r:id="rId19"/>
    <p:sldLayoutId id="2147483815" r:id="rId20"/>
    <p:sldLayoutId id="2147483803" r:id="rId21"/>
    <p:sldLayoutId id="2147483810" r:id="rId22"/>
    <p:sldLayoutId id="2147483807" r:id="rId23"/>
    <p:sldLayoutId id="2147483800" r:id="rId24"/>
    <p:sldLayoutId id="2147483802" r:id="rId25"/>
    <p:sldLayoutId id="2147483795" r:id="rId26"/>
    <p:sldLayoutId id="2147483817" r:id="rId27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aseline="0">
          <a:solidFill>
            <a:schemeClr val="tx1"/>
          </a:solidFill>
          <a:latin typeface="+mn-lt"/>
          <a:ea typeface="EnBW DIN Pro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00000"/>
        <a:buFontTx/>
        <a:buNone/>
        <a:defRPr sz="1600" b="1" baseline="0">
          <a:solidFill>
            <a:schemeClr val="tx2"/>
          </a:solidFill>
          <a:latin typeface="EnBW DIN Pro"/>
          <a:ea typeface="EnBW DIN Pro"/>
          <a:cs typeface="EnBW DIN Pro"/>
          <a:sym typeface="EnBW DIN Pro"/>
        </a:defRPr>
      </a:lvl1pPr>
      <a:lvl2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40000"/>
        <a:buFont typeface="DIN-Medium" panose="020B0600010101020104" pitchFamily="34" charset="0"/>
        <a:buNone/>
        <a:defRPr sz="1600">
          <a:solidFill>
            <a:schemeClr val="tx1"/>
          </a:solidFill>
          <a:latin typeface="+mn-lt"/>
          <a:ea typeface="EnBW DIN Pro"/>
        </a:defRPr>
      </a:lvl2pPr>
      <a:lvl3pPr marL="162000" indent="-1620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FF9900"/>
        </a:buClr>
        <a:buSzPct val="100000"/>
        <a:buFont typeface="EnBW DIN Pro" panose="020B0504020101020102" pitchFamily="34" charset="0"/>
        <a:buChar char="›"/>
        <a:defRPr sz="1600">
          <a:solidFill>
            <a:schemeClr val="tx1"/>
          </a:solidFill>
          <a:latin typeface="+mn-lt"/>
          <a:ea typeface="EnBW DIN Pro"/>
        </a:defRPr>
      </a:lvl3pPr>
      <a:lvl4pPr marL="324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lang="de-DE" sz="1400" dirty="0" smtClean="0">
          <a:solidFill>
            <a:schemeClr val="tx1"/>
          </a:solidFill>
          <a:latin typeface="+mn-lt"/>
          <a:ea typeface="EnBW DIN Pro"/>
        </a:defRPr>
      </a:lvl4pPr>
      <a:lvl5pPr marL="486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EnBW DIN Pro"/>
        </a:defRPr>
      </a:lvl5pPr>
      <a:lvl6pPr marL="648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</a:defRPr>
      </a:lvl6pPr>
      <a:lvl7pPr marL="25257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7pPr>
      <a:lvl8pPr marL="29829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8pPr>
      <a:lvl9pPr marL="34401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  <p15:guide id="2" pos="4880" userDrawn="1">
          <p15:clr>
            <a:srgbClr val="F26B43"/>
          </p15:clr>
        </p15:guide>
        <p15:guide id="3" pos="7583" userDrawn="1">
          <p15:clr>
            <a:srgbClr val="F26B43"/>
          </p15:clr>
        </p15:guide>
        <p15:guide id="4" pos="99" userDrawn="1">
          <p15:clr>
            <a:srgbClr val="F26B43"/>
          </p15:clr>
        </p15:guide>
        <p15:guide id="5" pos="49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.zaczyk@enb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A5830-77F7-420C-9726-A1812462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61" y="449238"/>
            <a:ext cx="7060477" cy="2369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5400" dirty="0">
                <a:latin typeface="+mj-lt"/>
              </a:rPr>
              <a:t>EnBW Cyber Security </a:t>
            </a:r>
            <a:r>
              <a:rPr lang="de-DE" sz="5400" dirty="0">
                <a:solidFill>
                  <a:schemeClr val="accent6"/>
                </a:solidFill>
                <a:latin typeface="+mj-lt"/>
              </a:rPr>
              <a:t>»</a:t>
            </a:r>
            <a:br>
              <a:rPr lang="de-DE" dirty="0">
                <a:solidFill>
                  <a:schemeClr val="accent6"/>
                </a:solidFill>
                <a:latin typeface="+mj-lt"/>
              </a:rPr>
            </a:br>
            <a:br>
              <a:rPr lang="de-DE" dirty="0">
                <a:solidFill>
                  <a:schemeClr val="accent6"/>
                </a:solidFill>
                <a:latin typeface="+mj-lt"/>
              </a:rPr>
            </a:br>
            <a:r>
              <a:rPr lang="de-DE" sz="2800" dirty="0">
                <a:latin typeface="+mj-lt"/>
              </a:rPr>
              <a:t>Ihr Cybersicherheitsdienstleister.</a:t>
            </a:r>
            <a:br>
              <a:rPr lang="de-DE" dirty="0">
                <a:solidFill>
                  <a:schemeClr val="accent6"/>
                </a:solidFill>
                <a:latin typeface="+mj-lt"/>
              </a:rPr>
            </a:br>
            <a:r>
              <a:rPr lang="de-DE" sz="2800" dirty="0">
                <a:solidFill>
                  <a:schemeClr val="accent6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Ihre IT und OT. Sicher. Machen.</a:t>
            </a:r>
            <a:endParaRPr lang="de-DE" dirty="0">
              <a:latin typeface="EnBW DIN Pro Medium" panose="020B0604020101020102" pitchFamily="34" charset="0"/>
              <a:cs typeface="EnBW DIN Pro Medium" panose="020B0604020101020102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E68AF1-8324-43CD-9021-8680E80D09B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74691" y="5680814"/>
            <a:ext cx="6655283" cy="692497"/>
          </a:xfrm>
        </p:spPr>
        <p:txBody>
          <a:bodyPr/>
          <a:lstStyle/>
          <a:p>
            <a:pPr>
              <a:buClr>
                <a:srgbClr val="FF9900"/>
              </a:buClr>
            </a:pPr>
            <a:r>
              <a:rPr lang="de-DE" b="1" dirty="0">
                <a:solidFill>
                  <a:srgbClr val="061671"/>
                </a:solidFill>
                <a:latin typeface="+mj-lt"/>
              </a:rPr>
              <a:t>Sascha M. Zaczyk, Manager Informationssicherheit, EnBW Cyber Security GmbH</a:t>
            </a:r>
          </a:p>
          <a:p>
            <a:pPr lvl="1">
              <a:buClr>
                <a:srgbClr val="FF9900"/>
              </a:buClr>
            </a:pPr>
            <a:r>
              <a:rPr lang="en-US" sz="1400" b="1" dirty="0"/>
              <a:t>C3 Customer Connection Conference 2023, Wien</a:t>
            </a:r>
            <a:r>
              <a:rPr lang="en-US" sz="1400" b="1"/>
              <a:t>/Austria</a:t>
            </a:r>
            <a:endParaRPr lang="de-DE" sz="1400" b="1" dirty="0">
              <a:solidFill>
                <a:srgbClr val="3B3B3B"/>
              </a:solidFill>
              <a:latin typeface="+mj-lt"/>
            </a:endParaRPr>
          </a:p>
          <a:p>
            <a:pPr lvl="1">
              <a:buClr>
                <a:srgbClr val="FF9900"/>
              </a:buClr>
            </a:pPr>
            <a:r>
              <a:rPr lang="de-DE" sz="1200" b="1" dirty="0">
                <a:solidFill>
                  <a:srgbClr val="3B3B3B"/>
                </a:solidFill>
              </a:rPr>
              <a:t>11. Oktober 2023</a:t>
            </a:r>
            <a:endParaRPr lang="de-DE" sz="1200" b="1" dirty="0">
              <a:latin typeface="+mj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F7AC64-4E49-4519-945B-4522BA94378D}"/>
              </a:ext>
            </a:extLst>
          </p:cNvPr>
          <p:cNvSpPr txBox="1"/>
          <p:nvPr/>
        </p:nvSpPr>
        <p:spPr bwMode="gray">
          <a:xfrm>
            <a:off x="510361" y="3868704"/>
            <a:ext cx="11301683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4000" b="1" dirty="0">
                <a:solidFill>
                  <a:srgbClr val="FF9900"/>
                </a:solidFill>
              </a:rPr>
              <a:t>Kundendaten erfolgreich schützen – </a:t>
            </a:r>
            <a:br>
              <a:rPr lang="de-DE" sz="4000" b="1" dirty="0">
                <a:solidFill>
                  <a:srgbClr val="FF9900"/>
                </a:solidFill>
              </a:rPr>
            </a:br>
            <a:r>
              <a:rPr lang="de-DE" sz="4000" b="1" dirty="0">
                <a:solidFill>
                  <a:srgbClr val="FF9900"/>
                </a:solidFill>
              </a:rPr>
              <a:t>auch vor Cyberangriffen</a:t>
            </a:r>
            <a:endParaRPr lang="de-DE" sz="4000" b="1" dirty="0">
              <a:solidFill>
                <a:srgbClr val="FF9900"/>
              </a:solidFill>
              <a:ea typeface="DIN-Regular" panose="020B05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31FEB89-D62C-490D-8AED-CF891E3D0DC3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3C9652-5E16-4399-A988-1EE6430507C6}"/>
              </a:ext>
            </a:extLst>
          </p:cNvPr>
          <p:cNvSpPr/>
          <p:nvPr/>
        </p:nvSpPr>
        <p:spPr>
          <a:xfrm>
            <a:off x="360000" y="1080000"/>
            <a:ext cx="4860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Der Weg zum erfolgreichen Schutz von Kundendaten führt über drei Stufen: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D1BB3F-FADF-4295-BA3B-BFF6BC91D5D1}"/>
              </a:ext>
            </a:extLst>
          </p:cNvPr>
          <p:cNvSpPr txBox="1"/>
          <p:nvPr/>
        </p:nvSpPr>
        <p:spPr bwMode="gray">
          <a:xfrm>
            <a:off x="360000" y="2278015"/>
            <a:ext cx="4313816" cy="3262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Stufe 1: Analyse und Maßnahmenplanung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Stufe 2: Umsetzung von Maßnahmen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Stufe 3: Absicherung der Schutzmaßnahmen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6D4293-03AC-4ED1-A7A4-4A9DF2408D7F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Kundendaten dauerhaft erfolgreich schützen</a:t>
            </a:r>
          </a:p>
        </p:txBody>
      </p:sp>
      <p:pic>
        <p:nvPicPr>
          <p:cNvPr id="2" name="Grafik 1" descr="Treppchen">
            <a:extLst>
              <a:ext uri="{FF2B5EF4-FFF2-40B4-BE49-F238E27FC236}">
                <a16:creationId xmlns:a16="http://schemas.microsoft.com/office/drawing/2014/main" id="{25B07FE1-20AA-1C2F-E7DC-B3AB998E8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455" y="-31756"/>
            <a:ext cx="1127656" cy="1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5EBA94C-F722-4AD5-B6CF-9344E8C705A7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EnBW Cyber Security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A1EAB1-491E-4B4F-839B-12CFED377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55" y="-2979"/>
            <a:ext cx="1052513" cy="105251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EC0D0C9-9C8D-4F0E-8D9E-5A71A97663D5}"/>
              </a:ext>
            </a:extLst>
          </p:cNvPr>
          <p:cNvSpPr/>
          <p:nvPr/>
        </p:nvSpPr>
        <p:spPr bwMode="auto">
          <a:xfrm>
            <a:off x="162455" y="2130014"/>
            <a:ext cx="5148000" cy="4830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867F2D9-4935-4E84-8C51-E1BD85FF81E8}"/>
              </a:ext>
            </a:extLst>
          </p:cNvPr>
          <p:cNvSpPr/>
          <p:nvPr/>
        </p:nvSpPr>
        <p:spPr>
          <a:xfrm>
            <a:off x="445077" y="1190111"/>
            <a:ext cx="4860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374A9A"/>
                </a:solidFill>
              </a:rPr>
              <a:t>Ihr Partner bedankt sich für Ihre Aufmerksamkeit und</a:t>
            </a:r>
          </a:p>
          <a:p>
            <a:r>
              <a:rPr lang="de-DE" b="1" dirty="0">
                <a:solidFill>
                  <a:srgbClr val="374A9A"/>
                </a:solidFill>
              </a:rPr>
              <a:t>wünscht besten Erfolg beim Schutz Ihrer Kundendaten!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456139F-7F01-4DFF-8870-FD1CE65EF736}"/>
              </a:ext>
            </a:extLst>
          </p:cNvPr>
          <p:cNvSpPr txBox="1"/>
          <p:nvPr/>
        </p:nvSpPr>
        <p:spPr bwMode="gray">
          <a:xfrm>
            <a:off x="408791" y="2598032"/>
            <a:ext cx="4313816" cy="3046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2" fontAlgn="base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buSzPct val="100000"/>
            </a:pPr>
            <a:r>
              <a:rPr lang="de-DE" sz="3600" b="1" kern="0" dirty="0">
                <a:solidFill>
                  <a:schemeClr val="accent6"/>
                </a:solidFill>
              </a:rPr>
              <a:t>Sascha M. Zaczyk</a:t>
            </a:r>
            <a:endParaRPr lang="de-DE" sz="3600" b="1" kern="0" dirty="0">
              <a:solidFill>
                <a:srgbClr val="3B3B3B"/>
              </a:solidFill>
            </a:endParaRPr>
          </a:p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r>
              <a:rPr lang="de-DE" sz="2000" dirty="0"/>
              <a:t>Manager Informationssicherheit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EnBW Cyber Security GmbH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mobil	+49 151 4149 0494</a:t>
            </a:r>
            <a:br>
              <a:rPr lang="de-DE" sz="2000" dirty="0"/>
            </a:br>
            <a:r>
              <a:rPr lang="de-DE" sz="2000" dirty="0"/>
              <a:t>email	</a:t>
            </a:r>
            <a:r>
              <a:rPr lang="de-DE" sz="2000" dirty="0">
                <a:hlinkClick r:id="rId4"/>
              </a:rPr>
              <a:t>s.zaczyk@enbw.com</a:t>
            </a:r>
            <a:endParaRPr lang="de-DE" sz="2000" dirty="0"/>
          </a:p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28686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C37BEB-BAC0-4896-BCC0-3D9F778ADEEC}"/>
              </a:ext>
            </a:extLst>
          </p:cNvPr>
          <p:cNvSpPr/>
          <p:nvPr/>
        </p:nvSpPr>
        <p:spPr bwMode="auto">
          <a:xfrm>
            <a:off x="162455" y="2169770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83C9535-FFD2-4E6C-B646-3C3C9AB903D8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Intention und Ziel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7C87524-4592-6C11-757D-FFA4BA6364A9}"/>
              </a:ext>
            </a:extLst>
          </p:cNvPr>
          <p:cNvSpPr/>
          <p:nvPr/>
        </p:nvSpPr>
        <p:spPr>
          <a:xfrm>
            <a:off x="306486" y="2330418"/>
            <a:ext cx="48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Der </a:t>
            </a:r>
            <a:r>
              <a:rPr lang="de-DE" b="1" dirty="0"/>
              <a:t>Schutz von Kundendaten</a:t>
            </a:r>
            <a:r>
              <a:rPr lang="de-DE" dirty="0"/>
              <a:t> vor Gefahren nicht nur aus dem Internet bedeutet auch den Schutz von: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6C4A695-466C-2D3E-ADFB-CCB48BA37282}"/>
              </a:ext>
            </a:extLst>
          </p:cNvPr>
          <p:cNvSpPr txBox="1"/>
          <p:nvPr/>
        </p:nvSpPr>
        <p:spPr bwMode="gray">
          <a:xfrm>
            <a:off x="485261" y="3405753"/>
            <a:ext cx="4313816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Kunden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Geschäftspartnern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dem eigenen Unternehmen</a:t>
            </a:r>
          </a:p>
        </p:txBody>
      </p:sp>
      <p:pic>
        <p:nvPicPr>
          <p:cNvPr id="14" name="Grafik 13" descr="Treppchen">
            <a:extLst>
              <a:ext uri="{FF2B5EF4-FFF2-40B4-BE49-F238E27FC236}">
                <a16:creationId xmlns:a16="http://schemas.microsoft.com/office/drawing/2014/main" id="{DE804135-9091-4DA6-AA34-C810CC9D19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455" y="-31756"/>
            <a:ext cx="1127656" cy="1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1: Analyse &amp; Maßnahmenplanung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Folgende Aktivitäten sollten zum Schutz von Kundendaten (und anderen Informationen) durchgeführt werden: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44319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Strukturen identifizieren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Schutzbedarfe ermitteln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Risiken ermitteln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Maßnahmen ableiten und Umsetzung planen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0" lvl="2" fontAlgn="base">
              <a:buClr>
                <a:srgbClr val="FF9900"/>
              </a:buClr>
              <a:buSzPct val="100000"/>
            </a:pPr>
            <a:endParaRPr lang="de-DE" sz="2400" kern="0" dirty="0">
              <a:solidFill>
                <a:srgbClr val="3B3B3B"/>
              </a:solidFill>
            </a:endParaRPr>
          </a:p>
        </p:txBody>
      </p:sp>
      <p:pic>
        <p:nvPicPr>
          <p:cNvPr id="2" name="Grafik 1" descr="Erdkugel: Afrika und Europa">
            <a:extLst>
              <a:ext uri="{FF2B5EF4-FFF2-40B4-BE49-F238E27FC236}">
                <a16:creationId xmlns:a16="http://schemas.microsoft.com/office/drawing/2014/main" id="{09F6F2E9-30B5-B0CF-2C8F-1A34B3C80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05" y="63243"/>
            <a:ext cx="926024" cy="926024"/>
          </a:xfrm>
          <a:prstGeom prst="rect">
            <a:avLst/>
          </a:prstGeom>
        </p:spPr>
      </p:pic>
      <p:pic>
        <p:nvPicPr>
          <p:cNvPr id="3" name="Grafik 2" descr="Auge">
            <a:extLst>
              <a:ext uri="{FF2B5EF4-FFF2-40B4-BE49-F238E27FC236}">
                <a16:creationId xmlns:a16="http://schemas.microsoft.com/office/drawing/2014/main" id="{3AC0A03A-FCE7-5802-6891-71D934C27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531" y="470281"/>
            <a:ext cx="648027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1: Analyse &amp; Maßnahmenplanung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Empfehlung: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Orientierung an bewährten Standards (z.B. ISO/IEC 27001)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Bedarfsweise Unterstützung durch kompetente Berater</a:t>
            </a:r>
          </a:p>
        </p:txBody>
      </p:sp>
      <p:pic>
        <p:nvPicPr>
          <p:cNvPr id="13" name="Grafik 12" descr="Sparschwein">
            <a:extLst>
              <a:ext uri="{FF2B5EF4-FFF2-40B4-BE49-F238E27FC236}">
                <a16:creationId xmlns:a16="http://schemas.microsoft.com/office/drawing/2014/main" id="{F45BCF11-5C3D-4987-B9E4-057422616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531" y="1"/>
            <a:ext cx="791358" cy="791358"/>
          </a:xfrm>
          <a:prstGeom prst="rect">
            <a:avLst/>
          </a:prstGeom>
        </p:spPr>
      </p:pic>
      <p:pic>
        <p:nvPicPr>
          <p:cNvPr id="4" name="Grafik 3" descr="Münzen">
            <a:extLst>
              <a:ext uri="{FF2B5EF4-FFF2-40B4-BE49-F238E27FC236}">
                <a16:creationId xmlns:a16="http://schemas.microsoft.com/office/drawing/2014/main" id="{1E0015B1-4E33-4CA7-A582-345AF6D95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880" y="410992"/>
            <a:ext cx="468017" cy="4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2: Umsetzung von Maßnahmen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Folgende Aktivitäten sollten zum Schutz von Kundendaten (und anderen Informationen) durchgeführt werden: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5232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200" kern="0" dirty="0">
                <a:solidFill>
                  <a:srgbClr val="3B3B3B"/>
                </a:solidFill>
              </a:rPr>
              <a:t>Maßnahmen im eigenen Unternehmen umsetzen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2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200" kern="0" dirty="0">
                <a:solidFill>
                  <a:srgbClr val="3B3B3B"/>
                </a:solidFill>
              </a:rPr>
              <a:t>Geeignete Lösungen (Anwendungen, Systeme usw.) finden und einsetzen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2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200" kern="0" dirty="0">
                <a:solidFill>
                  <a:srgbClr val="3B3B3B"/>
                </a:solidFill>
              </a:rPr>
              <a:t>Geeignete Partner (Hersteller/Lieferanten/Dienst-leister) finden und einsetzen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0" lvl="2" fontAlgn="base">
              <a:buClr>
                <a:srgbClr val="FF9900"/>
              </a:buClr>
              <a:buSzPct val="100000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0" lvl="2" fontAlgn="base">
              <a:buClr>
                <a:srgbClr val="FF9900"/>
              </a:buClr>
              <a:buSzPct val="100000"/>
            </a:pPr>
            <a:endParaRPr lang="de-DE" sz="2400" kern="0" dirty="0">
              <a:solidFill>
                <a:srgbClr val="3B3B3B"/>
              </a:solidFill>
            </a:endParaRPr>
          </a:p>
        </p:txBody>
      </p:sp>
      <p:pic>
        <p:nvPicPr>
          <p:cNvPr id="2" name="Grafik 1" descr="Erdkugel: Afrika und Europa">
            <a:extLst>
              <a:ext uri="{FF2B5EF4-FFF2-40B4-BE49-F238E27FC236}">
                <a16:creationId xmlns:a16="http://schemas.microsoft.com/office/drawing/2014/main" id="{09F6F2E9-30B5-B0CF-2C8F-1A34B3C80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05" y="63243"/>
            <a:ext cx="926024" cy="926024"/>
          </a:xfrm>
          <a:prstGeom prst="rect">
            <a:avLst/>
          </a:prstGeom>
        </p:spPr>
      </p:pic>
      <p:pic>
        <p:nvPicPr>
          <p:cNvPr id="3" name="Grafik 2" descr="Auge">
            <a:extLst>
              <a:ext uri="{FF2B5EF4-FFF2-40B4-BE49-F238E27FC236}">
                <a16:creationId xmlns:a16="http://schemas.microsoft.com/office/drawing/2014/main" id="{3AC0A03A-FCE7-5802-6891-71D934C27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531" y="470281"/>
            <a:ext cx="648027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2: Umsetzung von Maßnahmen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Empfehlung: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25853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Orientierung an bewährten Standards (z.B. ISO/IEC 27001)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„Lieferanten-Check“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Bedarfsweise Unterstützung durch kompetente Berater</a:t>
            </a:r>
          </a:p>
        </p:txBody>
      </p:sp>
      <p:pic>
        <p:nvPicPr>
          <p:cNvPr id="13" name="Grafik 12" descr="Sparschwein">
            <a:extLst>
              <a:ext uri="{FF2B5EF4-FFF2-40B4-BE49-F238E27FC236}">
                <a16:creationId xmlns:a16="http://schemas.microsoft.com/office/drawing/2014/main" id="{F45BCF11-5C3D-4987-B9E4-057422616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531" y="1"/>
            <a:ext cx="791358" cy="791358"/>
          </a:xfrm>
          <a:prstGeom prst="rect">
            <a:avLst/>
          </a:prstGeom>
        </p:spPr>
      </p:pic>
      <p:pic>
        <p:nvPicPr>
          <p:cNvPr id="4" name="Grafik 3" descr="Münzen">
            <a:extLst>
              <a:ext uri="{FF2B5EF4-FFF2-40B4-BE49-F238E27FC236}">
                <a16:creationId xmlns:a16="http://schemas.microsoft.com/office/drawing/2014/main" id="{1E0015B1-4E33-4CA7-A582-345AF6D95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880" y="410992"/>
            <a:ext cx="468017" cy="4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3: Absicherung der Schutzmaßnahmen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Folgende Aktivitäten sollten zum Schutz von Kundendaten (und anderen Informationen) durchgeführt werden: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Revision/Erfolgskontrolle durchführen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Infrastrukturen und Datenverkehr überwachen (Anomalien/Angriffe erkennen und behandeln)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</p:txBody>
      </p:sp>
      <p:pic>
        <p:nvPicPr>
          <p:cNvPr id="2" name="Grafik 1" descr="Erdkugel: Afrika und Europa">
            <a:extLst>
              <a:ext uri="{FF2B5EF4-FFF2-40B4-BE49-F238E27FC236}">
                <a16:creationId xmlns:a16="http://schemas.microsoft.com/office/drawing/2014/main" id="{09F6F2E9-30B5-B0CF-2C8F-1A34B3C80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05" y="63243"/>
            <a:ext cx="926024" cy="926024"/>
          </a:xfrm>
          <a:prstGeom prst="rect">
            <a:avLst/>
          </a:prstGeom>
        </p:spPr>
      </p:pic>
      <p:pic>
        <p:nvPicPr>
          <p:cNvPr id="3" name="Grafik 2" descr="Auge">
            <a:extLst>
              <a:ext uri="{FF2B5EF4-FFF2-40B4-BE49-F238E27FC236}">
                <a16:creationId xmlns:a16="http://schemas.microsoft.com/office/drawing/2014/main" id="{3AC0A03A-FCE7-5802-6891-71D934C27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531" y="470281"/>
            <a:ext cx="648027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Stufe 3: Absicherung der Schutzmaßnahmen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486" y="2330418"/>
            <a:ext cx="486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Empfehlung: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485261" y="3405753"/>
            <a:ext cx="4313816" cy="25853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Orientierung an bewährten Standards (z.B. ISO/IEC 27001)</a:t>
            </a: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2400" kern="0" dirty="0">
              <a:solidFill>
                <a:srgbClr val="3B3B3B"/>
              </a:solidFill>
            </a:endParaRPr>
          </a:p>
          <a:p>
            <a:pPr marL="162000" lvl="2" indent="-162000" fontAlgn="base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Nutzung einer Lösung zur Erkennung und Behandlung von Anomalien/Angriffen (z.B. Managed Security Service)</a:t>
            </a:r>
          </a:p>
        </p:txBody>
      </p:sp>
      <p:pic>
        <p:nvPicPr>
          <p:cNvPr id="13" name="Grafik 12" descr="Sparschwein">
            <a:extLst>
              <a:ext uri="{FF2B5EF4-FFF2-40B4-BE49-F238E27FC236}">
                <a16:creationId xmlns:a16="http://schemas.microsoft.com/office/drawing/2014/main" id="{F45BCF11-5C3D-4987-B9E4-057422616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531" y="1"/>
            <a:ext cx="791358" cy="791358"/>
          </a:xfrm>
          <a:prstGeom prst="rect">
            <a:avLst/>
          </a:prstGeom>
        </p:spPr>
      </p:pic>
      <p:pic>
        <p:nvPicPr>
          <p:cNvPr id="4" name="Grafik 3" descr="Münzen">
            <a:extLst>
              <a:ext uri="{FF2B5EF4-FFF2-40B4-BE49-F238E27FC236}">
                <a16:creationId xmlns:a16="http://schemas.microsoft.com/office/drawing/2014/main" id="{1E0015B1-4E33-4CA7-A582-345AF6D95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880" y="410992"/>
            <a:ext cx="468017" cy="4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D1B9FC0-A7C2-424F-9061-5A1DFCD75919}"/>
              </a:ext>
            </a:extLst>
          </p:cNvPr>
          <p:cNvSpPr txBox="1">
            <a:spLocks/>
          </p:cNvSpPr>
          <p:nvPr/>
        </p:nvSpPr>
        <p:spPr bwMode="auto">
          <a:xfrm>
            <a:off x="1426870" y="373906"/>
            <a:ext cx="9341434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200" baseline="0">
                <a:solidFill>
                  <a:schemeClr val="bg1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solidFill>
                  <a:schemeClr val="tx2"/>
                </a:solidFill>
              </a:rPr>
              <a:t>Erfolgsfaktoren bei der Cybersicherheit</a:t>
            </a:r>
            <a:endParaRPr lang="de-DE" sz="2200" kern="0" dirty="0">
              <a:solidFill>
                <a:schemeClr val="accent6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5E621D-47B6-4216-9534-721B21755A50}"/>
              </a:ext>
            </a:extLst>
          </p:cNvPr>
          <p:cNvSpPr/>
          <p:nvPr/>
        </p:nvSpPr>
        <p:spPr bwMode="auto">
          <a:xfrm>
            <a:off x="162455" y="2130014"/>
            <a:ext cx="5148000" cy="472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lvl="2" fontAlgn="base">
              <a:spcBef>
                <a:spcPts val="600"/>
              </a:spcBef>
              <a:buClr>
                <a:srgbClr val="FF9900"/>
              </a:buClr>
              <a:buSzPct val="100000"/>
            </a:pPr>
            <a:endParaRPr lang="de-DE" kern="0" dirty="0">
              <a:solidFill>
                <a:srgbClr val="3B3B3B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4F7404-9701-4583-AE6E-A185DC4F57E6}"/>
              </a:ext>
            </a:extLst>
          </p:cNvPr>
          <p:cNvSpPr/>
          <p:nvPr/>
        </p:nvSpPr>
        <p:spPr>
          <a:xfrm>
            <a:off x="306281" y="2292187"/>
            <a:ext cx="4860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Für eine erfolgreichen Erkennung und Behandlung von Anomalien und (Cyber-)</a:t>
            </a:r>
            <a:br>
              <a:rPr lang="de-DE" dirty="0"/>
            </a:br>
            <a:r>
              <a:rPr lang="de-DE" dirty="0"/>
              <a:t>Angriffen zählen diese </a:t>
            </a:r>
            <a:r>
              <a:rPr lang="de-DE" b="1" dirty="0"/>
              <a:t>Erfolgsfaktoren</a:t>
            </a:r>
            <a:r>
              <a:rPr lang="de-DE" dirty="0"/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267979-BC75-4CB0-8030-95C4D356FB26}"/>
              </a:ext>
            </a:extLst>
          </p:cNvPr>
          <p:cNvSpPr txBox="1"/>
          <p:nvPr/>
        </p:nvSpPr>
        <p:spPr bwMode="gray">
          <a:xfrm>
            <a:off x="360000" y="3642484"/>
            <a:ext cx="4313816" cy="29700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Software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Hardware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Räumlichkeiten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kern="0" dirty="0">
                <a:solidFill>
                  <a:srgbClr val="3B3B3B"/>
                </a:solidFill>
              </a:rPr>
              <a:t>Infrastruktur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b="1" kern="0" dirty="0">
                <a:solidFill>
                  <a:srgbClr val="FF9900"/>
                </a:solidFill>
              </a:rPr>
              <a:t>Ressourcen (besonders: Personen, finanzielle Mittel)</a:t>
            </a:r>
          </a:p>
          <a:p>
            <a:pPr marL="162000" lvl="2" indent="-162000" fontAlgn="base">
              <a:spcBef>
                <a:spcPts val="600"/>
              </a:spcBef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2400" b="1" kern="0" dirty="0">
                <a:solidFill>
                  <a:srgbClr val="FF9900"/>
                </a:solidFill>
              </a:rPr>
              <a:t>Organisation</a:t>
            </a:r>
          </a:p>
        </p:txBody>
      </p:sp>
      <p:pic>
        <p:nvPicPr>
          <p:cNvPr id="10" name="Grafik 9" descr="Treppchen">
            <a:extLst>
              <a:ext uri="{FF2B5EF4-FFF2-40B4-BE49-F238E27FC236}">
                <a16:creationId xmlns:a16="http://schemas.microsoft.com/office/drawing/2014/main" id="{F1F563DA-66B9-420E-B8EC-055006A64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455" y="-31756"/>
            <a:ext cx="1127656" cy="1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usterpräsentation_Breitbild">
  <a:themeElements>
    <a:clrScheme name="EnBW_4zu3_NEU">
      <a:dk1>
        <a:srgbClr val="3B3B3B"/>
      </a:dk1>
      <a:lt1>
        <a:srgbClr val="FFFFFF"/>
      </a:lt1>
      <a:dk2>
        <a:srgbClr val="000099"/>
      </a:dk2>
      <a:lt2>
        <a:srgbClr val="E3E3E3"/>
      </a:lt2>
      <a:accent1>
        <a:srgbClr val="CCCCCC"/>
      </a:accent1>
      <a:accent2>
        <a:srgbClr val="B2B2B2"/>
      </a:accent2>
      <a:accent3>
        <a:srgbClr val="979797"/>
      </a:accent3>
      <a:accent4>
        <a:srgbClr val="838383"/>
      </a:accent4>
      <a:accent5>
        <a:srgbClr val="686868"/>
      </a:accent5>
      <a:accent6>
        <a:srgbClr val="FF9900"/>
      </a:accent6>
      <a:hlink>
        <a:srgbClr val="000099"/>
      </a:hlink>
      <a:folHlink>
        <a:srgbClr val="457CC7"/>
      </a:folHlink>
    </a:clrScheme>
    <a:fontScheme name="Benutzerdefiniert 1">
      <a:majorFont>
        <a:latin typeface="EnBW DIN Pro"/>
        <a:ea typeface=""/>
        <a:cs typeface=""/>
      </a:majorFont>
      <a:minorFont>
        <a:latin typeface="EnBW DIN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4C11C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44000" tIns="144000" rIns="14400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buClr>
            <a:schemeClr val="accent6"/>
          </a:buClr>
          <a:buSzPct val="140000"/>
          <a:defRPr sz="1400" dirty="0" smtClean="0">
            <a:solidFill>
              <a:schemeClr val="bg1"/>
            </a:solidFill>
            <a:latin typeface="EnBW DIN Pro" panose="020B0504020101020102" pitchFamily="34" charset="0"/>
            <a:cs typeface="EnBW DIN Pro" panose="020B0504020101020102" pitchFamily="34" charset="0"/>
          </a:defRPr>
        </a:defPPr>
      </a:lstStyle>
    </a:spDef>
    <a:lnDef>
      <a:spPr bwMode="auto">
        <a:solidFill>
          <a:srgbClr val="F0F0F0"/>
        </a:solidFill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  <a:ln>
          <a:noFill/>
        </a:ln>
      </a:spPr>
      <a:bodyPr wrap="none" lIns="0" tIns="0" rIns="0" bIns="0" rtlCol="0">
        <a:spAutoFit/>
      </a:bodyPr>
      <a:lstStyle>
        <a:defPPr marL="0" indent="0">
          <a:spcBef>
            <a:spcPts val="0"/>
          </a:spcBef>
          <a:buClr>
            <a:schemeClr val="accent6"/>
          </a:buClr>
          <a:buSzPct val="140000"/>
          <a:buNone/>
          <a:defRPr sz="1400" dirty="0" err="1" smtClean="0">
            <a:latin typeface="+mn-lt"/>
            <a:ea typeface="DIN-Regular" panose="020B0500010101010101" pitchFamily="34" charset="0"/>
          </a:defRPr>
        </a:defPPr>
      </a:lstStyle>
    </a:txDef>
  </a:objectDefaults>
  <a:extraClrSchemeLst/>
  <a:custClrLst>
    <a:custClr name="Mittelblau">
      <a:srgbClr val="374A9A"/>
    </a:custClr>
    <a:custClr name="Dunkelblau">
      <a:srgbClr val="061671"/>
    </a:custClr>
    <a:custClr name="Hellblau">
      <a:srgbClr val="8AADDC"/>
    </a:custClr>
    <a:custClr name="Dunkelorange">
      <a:srgbClr val="EE7700"/>
    </a:custClr>
    <a:custClr name="Signalrot">
      <a:srgbClr val="E2001A"/>
    </a:custClr>
    <a:custClr name="Signalgrün">
      <a:srgbClr val="94C11C"/>
    </a:custClr>
  </a:custClrLst>
</a:theme>
</file>

<file path=ppt/theme/theme2.xml><?xml version="1.0" encoding="utf-8"?>
<a:theme xmlns:a="http://schemas.openxmlformats.org/drawingml/2006/main" name="Larissa">
  <a:themeElements>
    <a:clrScheme name="EnBW_4zu3_NEU">
      <a:dk1>
        <a:srgbClr val="3B3B3B"/>
      </a:dk1>
      <a:lt1>
        <a:srgbClr val="FFFFFF"/>
      </a:lt1>
      <a:dk2>
        <a:srgbClr val="000099"/>
      </a:dk2>
      <a:lt2>
        <a:srgbClr val="E3E3E3"/>
      </a:lt2>
      <a:accent1>
        <a:srgbClr val="CCCCCC"/>
      </a:accent1>
      <a:accent2>
        <a:srgbClr val="B2B2B2"/>
      </a:accent2>
      <a:accent3>
        <a:srgbClr val="979797"/>
      </a:accent3>
      <a:accent4>
        <a:srgbClr val="838383"/>
      </a:accent4>
      <a:accent5>
        <a:srgbClr val="686868"/>
      </a:accent5>
      <a:accent6>
        <a:srgbClr val="FF9900"/>
      </a:accent6>
      <a:hlink>
        <a:srgbClr val="000099"/>
      </a:hlink>
      <a:folHlink>
        <a:srgbClr val="457CC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2e917e-7a53-44a9-8258-45caa127c16f" xsi:nil="true"/>
    <lcf76f155ced4ddcb4097134ff3c332f xmlns="0cceaaa0-3658-4f14-9a4a-4ec3bd5cbc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ADB93045D40A41B520B9B84223A66B" ma:contentTypeVersion="9" ma:contentTypeDescription="Ein neues Dokument erstellen." ma:contentTypeScope="" ma:versionID="2e761e9c56a864353118a7cd80a12645">
  <xsd:schema xmlns:xsd="http://www.w3.org/2001/XMLSchema" xmlns:xs="http://www.w3.org/2001/XMLSchema" xmlns:p="http://schemas.microsoft.com/office/2006/metadata/properties" xmlns:ns2="0cceaaa0-3658-4f14-9a4a-4ec3bd5cbc8f" xmlns:ns3="4b2e917e-7a53-44a9-8258-45caa127c16f" targetNamespace="http://schemas.microsoft.com/office/2006/metadata/properties" ma:root="true" ma:fieldsID="b5186f4ebd2581bf150e537fa5f40e37" ns2:_="" ns3:_="">
    <xsd:import namespace="0cceaaa0-3658-4f14-9a4a-4ec3bd5cbc8f"/>
    <xsd:import namespace="4b2e917e-7a53-44a9-8258-45caa127c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eaaa0-3658-4f14-9a4a-4ec3bd5cb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2b3b296a-e289-4557-9146-133c5db8d8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e917e-7a53-44a9-8258-45caa127c1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fde4ec-3893-4a76-ab8e-2fb0e6c4a50d}" ma:internalName="TaxCatchAll" ma:showField="CatchAllData" ma:web="4b2e917e-7a53-44a9-8258-45caa127c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86AA2-9E5D-48D7-869E-453CE1A7E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B9D7A-4BFA-4E01-A232-61453AEBE700}">
  <ds:schemaRefs>
    <ds:schemaRef ds:uri="http://purl.org/dc/elements/1.1/"/>
    <ds:schemaRef ds:uri="da534370-a9a3-46e5-98eb-494235a55bfd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421E85-906A-4D60-9EC9-D6C0B3680C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414</Words>
  <Application>Microsoft Office PowerPoint</Application>
  <PresentationFormat>Benutzerdefiniert</PresentationFormat>
  <Paragraphs>75</Paragraphs>
  <Slides>11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Symbol</vt:lpstr>
      <vt:lpstr>EnBW DIN Pro Medium</vt:lpstr>
      <vt:lpstr>Calibri</vt:lpstr>
      <vt:lpstr>EnBW DIN Pro</vt:lpstr>
      <vt:lpstr>DIN-Medium</vt:lpstr>
      <vt:lpstr>DIN-Regular</vt:lpstr>
      <vt:lpstr>Musterpräsentation_Breitbild</vt:lpstr>
      <vt:lpstr>think-cell Folie</vt:lpstr>
      <vt:lpstr>EnBW Cyber Security »  Ihr Cybersicherheitsdienstleister. Ihre IT und OT. Sicher. Machen.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EnBW Cyber Security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Kundendaten erfolgreich schützen – auch vor Cybergefahren</dc:title>
  <dc:creator>Sascha M. Zaczyk</dc:creator>
  <dc:description>Idee &amp; Realisierung: Sascha M. Zaczyk</dc:description>
  <cp:lastModifiedBy>Zaczyk Sascha</cp:lastModifiedBy>
  <cp:revision>1282</cp:revision>
  <cp:lastPrinted>2020-05-07T06:27:09Z</cp:lastPrinted>
  <dcterms:created xsi:type="dcterms:W3CDTF">2016-12-16T09:25:57Z</dcterms:created>
  <dcterms:modified xsi:type="dcterms:W3CDTF">2023-10-02T01:44:40Z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0x01010002ADB93045D40A41B520B9B84223A66B</vt:lpwstr>
  </property>
</Properties>
</file>