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4"/>
    <p:sldMasterId id="2147483671" r:id="rId5"/>
  </p:sldMasterIdLst>
  <p:notesMasterIdLst>
    <p:notesMasterId r:id="rId20"/>
  </p:notesMasterIdLst>
  <p:sldIdLst>
    <p:sldId id="256" r:id="rId6"/>
    <p:sldId id="295" r:id="rId7"/>
    <p:sldId id="302" r:id="rId8"/>
    <p:sldId id="311" r:id="rId9"/>
    <p:sldId id="304" r:id="rId10"/>
    <p:sldId id="312" r:id="rId11"/>
    <p:sldId id="310" r:id="rId12"/>
    <p:sldId id="313" r:id="rId13"/>
    <p:sldId id="305" r:id="rId14"/>
    <p:sldId id="314" r:id="rId15"/>
    <p:sldId id="309" r:id="rId16"/>
    <p:sldId id="306" r:id="rId17"/>
    <p:sldId id="307" r:id="rId18"/>
    <p:sldId id="274" r:id="rId19"/>
  </p:sldIdLst>
  <p:sldSz cx="9144000" cy="5143500" type="screen16x9"/>
  <p:notesSz cx="6784975" cy="985678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z Eva" initials="KE" lastIdx="19" clrIdx="0">
    <p:extLst>
      <p:ext uri="{19B8F6BF-5375-455C-9EA6-DF929625EA0E}">
        <p15:presenceInfo xmlns:p15="http://schemas.microsoft.com/office/powerpoint/2012/main" userId="S::eva.kanz@adv.at::3c6f1b9e-54d8-42ff-8b81-d6c4526be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130" y="216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Nunito Sans" pitchFamily="2" charset="0"/>
        <a:ea typeface="Nunito Sans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69075" cy="3695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465e7bc0b_1_49:notes"/>
          <p:cNvSpPr txBox="1">
            <a:spLocks noGrp="1"/>
          </p:cNvSpPr>
          <p:nvPr>
            <p:ph type="body" idx="1"/>
          </p:nvPr>
        </p:nvSpPr>
        <p:spPr>
          <a:xfrm>
            <a:off x="678498" y="4681974"/>
            <a:ext cx="5427980" cy="4435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D3CE4B0-3618-D00D-0BF6-79D9A76D89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513294" y="1290175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755340" y="2161619"/>
            <a:ext cx="2748061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D2FA0C-A47E-C9A8-341E-7C62D4EA7D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83" y="317458"/>
            <a:ext cx="1896036" cy="84779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F68F989-72B5-FC13-FA0E-55BF6E3581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75729" y="589932"/>
            <a:ext cx="6592542" cy="2157888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F4B2D-785D-6063-E5FC-5D2B1D7D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06973B-553D-27E8-1D4A-D5B02AAC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7B4E33-677E-F700-5F3F-498A3D1E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B84692-A77E-4513-B1C5-AE761330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0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0EED90A-B72C-DE17-78D2-CBAB8F256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1C7646-8528-06F6-7E3B-4CB1A267D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745F7-9C16-DCD1-4001-93D3980D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761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97C5E-9296-8C67-4132-4662891D5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2D2797-CFA9-BF12-4604-94C7BE9CA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23AD48-4F2A-362C-B2D4-33B5F0A03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B7D7BE-5B80-7393-72DA-ABBEBD34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692AF8-9B2C-90A2-74B8-88EFCF47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79E9568-2303-9D80-19E7-FF7EC42A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03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FD944-AE1E-9CEC-5A2F-F8D5AC55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BDF577-E64E-5F5A-DC20-A16D0F76D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7A22272-4CA6-E368-D5BC-321DFA879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051BF2-588F-DAF8-82B2-9DAFA2F6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07F17A1-D25D-9035-6122-3DD47E82A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A516C3-F5CC-A3D0-28F7-B88EFFBD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58772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E370B-92DD-006D-96DD-E6019B54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65A0366-4057-43DD-49CA-A827A2B6F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3384354-F822-F65C-CF43-9D597DD7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28101B6-4B7C-A3EB-70F0-4BCEACE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C8ED46-2FA3-26FF-FB26-6AA37A3C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19239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DE2B640-C028-4484-236C-995EFC9B9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2A50B4-5D57-7DF2-24DE-25DFADD46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8A308-35C4-EC93-57A1-BEE9045B9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BDB553-DF9C-C152-DADC-27B48B271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41248-8626-EDA2-80F8-9110AEF57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376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 userDrawn="1">
  <p:cSld name="1_Table of 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0" y="-1"/>
            <a:ext cx="9144000" cy="1108699"/>
            <a:chOff x="0" y="235091"/>
            <a:chExt cx="9144000" cy="1108699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235091"/>
              <a:ext cx="9144000" cy="58062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Nunito Sans" pitchFamily="2" charset="0"/>
              </a:endParaRPr>
            </a:p>
          </p:txBody>
        </p:sp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43E13CF4-EFAE-DD3C-AA65-0B018D8DA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063063F-2A8E-1F99-2E34-6C6F10348D5C}"/>
              </a:ext>
            </a:extLst>
          </p:cNvPr>
          <p:cNvGrpSpPr/>
          <p:nvPr userDrawn="1"/>
        </p:nvGrpSpPr>
        <p:grpSpPr>
          <a:xfrm>
            <a:off x="7540530" y="4617629"/>
            <a:ext cx="1417726" cy="333586"/>
            <a:chOff x="7540530" y="4617629"/>
            <a:chExt cx="1417726" cy="33358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A00CD00-A781-B383-52C6-FD44C3DD78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8630" y="4617629"/>
              <a:ext cx="1380675" cy="326656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86081A5A-D415-26A5-B086-EA8774479417}"/>
                </a:ext>
              </a:extLst>
            </p:cNvPr>
            <p:cNvSpPr txBox="1"/>
            <p:nvPr userDrawn="1"/>
          </p:nvSpPr>
          <p:spPr>
            <a:xfrm>
              <a:off x="7540530" y="4643438"/>
              <a:ext cx="1417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Nunito Sans ExtraBold" pitchFamily="2" charset="0"/>
                </a:rPr>
                <a:t>EINREICHUNG </a:t>
              </a:r>
              <a:endParaRPr lang="de-AT" b="1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</p:grp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4ED62EDE-E4C7-9ED7-000E-6371E56F757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5763" y="1409700"/>
            <a:ext cx="6985000" cy="30194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8134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userDrawn="1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84128-F8EA-16EB-073E-42B6DD9D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8088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7134BF-3DBD-A30E-43EA-E792D4BA7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64B556C-7BA4-C527-8092-8B7B7A52A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BD2BF8-84DC-4E20-4DFE-C5FF76A0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231A5-14E9-C043-AA5F-80A73AF0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AC4C94-D248-E77E-D80D-06E82C48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620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5A793-D12E-036D-2B27-3B2F23807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52B5BC-524D-1972-4E98-26CD88AF1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9774FF-CF24-8D87-2378-8280D620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E5BDDB-6BD5-0153-74D3-8FD1A5BA4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A91219D-FE7D-BE00-8627-8AC679CE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042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EA4A7-42A4-F519-79E0-4849EA898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DDD41F-3A41-7224-E528-72D148048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4A3F16-0DA9-E150-B46D-96262DE8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DBE033-6F37-FA3A-9A35-60414FD6D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801247-0E37-2245-CEC7-54B032D9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6698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EDB5D-6D0C-543F-DAB9-B675BDE8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D0C99B-3FB6-B024-4D81-694831A5B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7701FF-93F5-2F6D-4AF2-CD70DB2EB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DEECA06-13C8-4FCF-28D8-71B29196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7EC779-898A-1F5D-504C-FD1D50B7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EF3D89-B70D-5F27-567A-F78FE9DB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963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444E0-9F64-EECD-D2B9-700680F5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112387-FEF2-0E3E-F84C-0B1486A36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5497AC-FD7C-4FA1-FA71-2EC94E165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296C37-A0F0-DC59-31FD-22109378E1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94B2DE-5345-3919-94F6-FCC43A20A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D51B38-2C8E-C79C-ACD0-958E8A6A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9549610-86BD-AC73-0231-F4B26203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AT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B4533-B73C-FF16-4D65-E1164613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9678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9" r:id="rId2"/>
    <p:sldLayoutId id="2147483663" r:id="rId3"/>
    <p:sldLayoutId id="2147483670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27" userDrawn="1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81" userDrawn="1">
          <p15:clr>
            <a:srgbClr val="EA4335"/>
          </p15:clr>
        </p15:guide>
        <p15:guide id="5" userDrawn="1">
          <p15:clr>
            <a:srgbClr val="F26B43"/>
          </p15:clr>
        </p15:guide>
        <p15:guide id="6" pos="5760" userDrawn="1">
          <p15:clr>
            <a:srgbClr val="F26B43"/>
          </p15:clr>
        </p15:guide>
        <p15:guide id="7" orient="horz" userDrawn="1">
          <p15:clr>
            <a:srgbClr val="F26B43"/>
          </p15:clr>
        </p15:guide>
        <p15:guide id="8" orient="horz" pos="32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ED7E47-4543-F0AE-ABFB-EE5FBCB1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601550-C003-1379-1A35-343A512AC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C0F-0F01-0353-C24E-740F2DD5D0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fld id="{4F1CA131-3ABE-4F3B-94C5-63976199E5AE}" type="datetimeFigureOut">
              <a:rPr lang="de-AT" smtClean="0"/>
              <a:pPr/>
              <a:t>14.11.2023</a:t>
            </a:fld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12695A-3FE6-BB1E-5754-973CB1CBD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C03123-AF1D-F0C9-2D8B-77FEE6DC0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unito Sans" pitchFamily="2" charset="0"/>
              </a:defRPr>
            </a:lvl1pPr>
          </a:lstStyle>
          <a:p>
            <a:fld id="{C28E7EDB-5293-4A81-B3BE-4DEFBF09F11A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3975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ulia.faustmann@adv.at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70A30D4-9C52-B078-B02E-E0B92E3C9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827" y="3526739"/>
            <a:ext cx="2219136" cy="1621677"/>
          </a:xfrm>
          <a:prstGeom prst="rect">
            <a:avLst/>
          </a:prstGeom>
        </p:spPr>
      </p:pic>
      <p:sp>
        <p:nvSpPr>
          <p:cNvPr id="8" name="Parallelogramm 7">
            <a:extLst>
              <a:ext uri="{FF2B5EF4-FFF2-40B4-BE49-F238E27FC236}">
                <a16:creationId xmlns:a16="http://schemas.microsoft.com/office/drawing/2014/main" id="{3EB84B8E-518D-9744-49E2-254BA61C2224}"/>
              </a:ext>
            </a:extLst>
          </p:cNvPr>
          <p:cNvSpPr/>
          <p:nvPr/>
        </p:nvSpPr>
        <p:spPr>
          <a:xfrm>
            <a:off x="2637391" y="3290154"/>
            <a:ext cx="3377381" cy="1131931"/>
          </a:xfrm>
          <a:prstGeom prst="parallelogram">
            <a:avLst>
              <a:gd name="adj" fmla="val 49532"/>
            </a:avLst>
          </a:prstGeom>
          <a:solidFill>
            <a:srgbClr val="00000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AWARD 2024</a:t>
            </a:r>
          </a:p>
          <a:p>
            <a:pPr algn="ctr"/>
            <a:r>
              <a:rPr lang="de-DE" dirty="0">
                <a:latin typeface="Helvetica" panose="020B0604020202020204" pitchFamily="34" charset="0"/>
                <a:cs typeface="Helvetica" panose="020B0604020202020204" pitchFamily="34" charset="0"/>
              </a:rPr>
              <a:t>Nutze deine Chance!</a:t>
            </a:r>
            <a:endParaRPr lang="de-AT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D393C17-2331-66AE-D8D3-EC0140ABB313}"/>
              </a:ext>
            </a:extLst>
          </p:cNvPr>
          <p:cNvGrpSpPr/>
          <p:nvPr/>
        </p:nvGrpSpPr>
        <p:grpSpPr>
          <a:xfrm>
            <a:off x="4514827" y="4301040"/>
            <a:ext cx="1878558" cy="548111"/>
            <a:chOff x="3870383" y="3785578"/>
            <a:chExt cx="1878558" cy="548111"/>
          </a:xfrm>
        </p:grpSpPr>
        <p:pic>
          <p:nvPicPr>
            <p:cNvPr id="2" name="Grafik 1">
              <a:extLst>
                <a:ext uri="{FF2B5EF4-FFF2-40B4-BE49-F238E27FC236}">
                  <a16:creationId xmlns:a16="http://schemas.microsoft.com/office/drawing/2014/main" id="{7F53E5EE-A9ED-15BB-99A5-412BC7F81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41">
              <a:off x="3870383" y="3785578"/>
              <a:ext cx="1839491" cy="548111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6765AC3-AB79-08D9-412F-B398CC108BF7}"/>
                </a:ext>
              </a:extLst>
            </p:cNvPr>
            <p:cNvSpPr txBox="1"/>
            <p:nvPr/>
          </p:nvSpPr>
          <p:spPr>
            <a:xfrm rot="20903041">
              <a:off x="4035631" y="3798022"/>
              <a:ext cx="1713310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Nunito Sans ExtraBold"/>
                </a:rPr>
                <a:t>EINREICHFRIST: </a:t>
              </a:r>
              <a:br>
                <a:rPr lang="de-DE" b="1" dirty="0">
                  <a:latin typeface="Nunito Sans ExtraBold" pitchFamily="2" charset="0"/>
                </a:rPr>
              </a:br>
              <a:r>
                <a:rPr lang="de-DE" b="1" dirty="0">
                  <a:solidFill>
                    <a:schemeClr val="bg1"/>
                  </a:solidFill>
                  <a:latin typeface="Nunito Sans ExtraBold"/>
                </a:rPr>
                <a:t>18.02.2024</a:t>
              </a:r>
              <a:endParaRPr lang="de-AT" b="1" dirty="0">
                <a:solidFill>
                  <a:schemeClr val="bg1"/>
                </a:solidFill>
                <a:latin typeface="Nunito Sans ExtraBold" pitchFamily="2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187200" y="1342800"/>
            <a:ext cx="8718116" cy="157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COMMUNITY / REICHWEITE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&lt;K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ann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 durch die Umsetzung eine (offene) Community entstehen?</a:t>
            </a:r>
            <a:br>
              <a:rPr lang="de-DE" dirty="0">
                <a:solidFill>
                  <a:schemeClr val="tx1"/>
                </a:solidFill>
                <a:latin typeface="Nunito Sans" pitchFamily="2" charset="0"/>
              </a:rPr>
            </a:b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Ist die Lösung nachhaltig, strebt sie eine nationale und internationale Reichweite an?&gt;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B5ED6636-2CD5-622F-0E0C-CEC2F4030A0C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427875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187200" y="1342800"/>
            <a:ext cx="8718116" cy="1818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UMSETZUNGSGRAD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 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Inwieweit wurden bereits reale Umsetzungen erreicht?&gt; (für Professionals)</a:t>
            </a:r>
            <a:br>
              <a:rPr lang="de-DE" dirty="0">
                <a:solidFill>
                  <a:schemeClr val="tx1"/>
                </a:solidFill>
                <a:latin typeface="Nunito Sans" pitchFamily="2" charset="0"/>
              </a:rPr>
            </a:br>
            <a:r>
              <a:rPr 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WISSENSCHAFTLICHER HINTERGRUND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Inwieweit wurden wissenschaftliche Grundlagen angewendet?&gt; (für 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Schüler:innen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/Studierende)</a:t>
            </a:r>
            <a:endParaRPr lang="de-DE" b="1" dirty="0">
              <a:solidFill>
                <a:schemeClr val="accent3">
                  <a:lumMod val="10000"/>
                </a:schemeClr>
              </a:solidFill>
              <a:latin typeface="Nunito Sans" pitchFamily="2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36F674DE-CAC0-554F-0BAF-585AA8829973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64023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179893" y="1267828"/>
            <a:ext cx="1472639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KATEGORIE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3" name="Google Shape;156;p25">
            <a:extLst>
              <a:ext uri="{FF2B5EF4-FFF2-40B4-BE49-F238E27FC236}">
                <a16:creationId xmlns:a16="http://schemas.microsoft.com/office/drawing/2014/main" id="{823DD467-95B8-74B5-E9C0-6C31DBF444FC}"/>
              </a:ext>
            </a:extLst>
          </p:cNvPr>
          <p:cNvSpPr txBox="1">
            <a:spLocks/>
          </p:cNvSpPr>
          <p:nvPr/>
        </p:nvSpPr>
        <p:spPr>
          <a:xfrm>
            <a:off x="2454900" y="259698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BITTE ANKREUZEN &amp; AUSFÜLLEN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3057782-A96E-C563-02E0-A80866D6FE12}"/>
              </a:ext>
            </a:extLst>
          </p:cNvPr>
          <p:cNvSpPr/>
          <p:nvPr/>
        </p:nvSpPr>
        <p:spPr>
          <a:xfrm>
            <a:off x="319492" y="1719361"/>
            <a:ext cx="216000" cy="2160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7FDC8F7-7C44-761B-519B-977ED6AE50CA}"/>
              </a:ext>
            </a:extLst>
          </p:cNvPr>
          <p:cNvSpPr txBox="1"/>
          <p:nvPr/>
        </p:nvSpPr>
        <p:spPr>
          <a:xfrm>
            <a:off x="554545" y="1661354"/>
            <a:ext cx="1891201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HERO AWARD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12EE19-8350-4EF1-70CE-101125A38DB9}"/>
              </a:ext>
            </a:extLst>
          </p:cNvPr>
          <p:cNvSpPr/>
          <p:nvPr/>
        </p:nvSpPr>
        <p:spPr>
          <a:xfrm>
            <a:off x="2445746" y="1719361"/>
            <a:ext cx="216000" cy="216000"/>
          </a:xfrm>
          <a:prstGeom prst="rect">
            <a:avLst/>
          </a:prstGeom>
          <a:noFill/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latin typeface="Nunito Sans" pitchFamily="2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F7C7BD0-EDFC-A610-9640-57FECC4D07C4}"/>
              </a:ext>
            </a:extLst>
          </p:cNvPr>
          <p:cNvSpPr txBox="1"/>
          <p:nvPr/>
        </p:nvSpPr>
        <p:spPr>
          <a:xfrm>
            <a:off x="2680799" y="1661354"/>
            <a:ext cx="1891201" cy="332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TALENT AWARD </a:t>
            </a: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5FC23E17-DC47-0B33-E88E-17F2F8D5E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61" y="2110894"/>
            <a:ext cx="8526806" cy="109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Verantwortliche Person(en) mit E-Mail Adressen und Mobiltelefonnummer: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altLang="de-DE" sz="2200" b="1" dirty="0">
              <a:latin typeface="HNLT-R"/>
            </a:endParaRPr>
          </a:p>
        </p:txBody>
      </p:sp>
    </p:spTree>
    <p:extLst>
      <p:ext uri="{BB962C8B-B14F-4D97-AF65-F5344CB8AC3E}">
        <p14:creationId xmlns:p14="http://schemas.microsoft.com/office/powerpoint/2010/main" val="51442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234718" y="259698"/>
            <a:ext cx="4674563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VORAUSSETZUNGEN FÜR DIE EINREICHUNG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AFFBDA-C28F-58F9-8B91-F77E94F7E420}"/>
              </a:ext>
            </a:extLst>
          </p:cNvPr>
          <p:cNvSpPr txBox="1"/>
          <p:nvPr/>
        </p:nvSpPr>
        <p:spPr>
          <a:xfrm>
            <a:off x="408238" y="1308528"/>
            <a:ext cx="5914283" cy="31162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buClrTx/>
            </a:pPr>
            <a:r>
              <a:rPr lang="de-DE" sz="12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DE" altLang="de-DE" sz="1200" dirty="0">
                <a:latin typeface="Nunito Sans" pitchFamily="2" charset="0"/>
                <a:cs typeface="Arial" panose="020B0604020202020204" pitchFamily="34" charset="0"/>
              </a:rPr>
              <a:t>Jede Arbeit kann nur in einer der beiden Kategorien eingereicht werden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2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200" dirty="0">
                <a:latin typeface="Nunito Sans" pitchFamily="2" charset="0"/>
                <a:cs typeface="Arial" panose="020B0604020202020204" pitchFamily="34" charset="0"/>
              </a:rPr>
              <a:t>Die Einreichungen sind in deutscher oder englischer Sprache zu verfassen. 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2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200" dirty="0">
                <a:latin typeface="Nunito Sans" pitchFamily="2" charset="0"/>
                <a:cs typeface="Arial" panose="020B0604020202020204" pitchFamily="34" charset="0"/>
              </a:rPr>
              <a:t>Die Fachjury bewertet nur vollständig ausgefüllte Einreichungen.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2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200" dirty="0">
                <a:latin typeface="Nunito Sans" pitchFamily="2" charset="0"/>
                <a:cs typeface="Arial" panose="020B0604020202020204" pitchFamily="34" charset="0"/>
              </a:rPr>
              <a:t>Die Entscheidung der Fachjury ist bindend.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2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200" dirty="0">
                <a:latin typeface="Nunito Sans" pitchFamily="2" charset="0"/>
                <a:cs typeface="Arial" panose="020B0604020202020204" pitchFamily="34" charset="0"/>
              </a:rPr>
              <a:t>Der Rechtsweg ist ausgeschlossen. 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200" dirty="0">
                <a:latin typeface="Nunito Sans" pitchFamily="2" charset="0"/>
                <a:cs typeface="Arial" panose="020B0604020202020204" pitchFamily="34" charset="0"/>
              </a:rPr>
              <a:t>• </a:t>
            </a:r>
            <a:r>
              <a:rPr lang="de-AT" sz="1200" dirty="0">
                <a:latin typeface="Nunito Sans" pitchFamily="2" charset="0"/>
                <a:cs typeface="Arial" panose="020B0604020202020204" pitchFamily="34" charset="0"/>
              </a:rPr>
              <a:t>Die Einreichenden erklären sich bereit, in jedem Fall eine der projektverantwortlichen Personen für die </a:t>
            </a:r>
            <a:r>
              <a:rPr lang="de-AT" sz="1200" b="1" dirty="0">
                <a:latin typeface="Nunito Sans" pitchFamily="2" charset="0"/>
                <a:cs typeface="Arial" panose="020B0604020202020204" pitchFamily="34" charset="0"/>
              </a:rPr>
              <a:t>Preisverleihung am 11.04.2024 </a:t>
            </a:r>
            <a:r>
              <a:rPr lang="de-AT" sz="1200" dirty="0">
                <a:latin typeface="Nunito Sans" pitchFamily="2" charset="0"/>
                <a:cs typeface="Arial" panose="020B0604020202020204" pitchFamily="34" charset="0"/>
              </a:rPr>
              <a:t>zu entsenden.</a:t>
            </a:r>
          </a:p>
          <a:p>
            <a:pPr lvl="0">
              <a:lnSpc>
                <a:spcPct val="150000"/>
              </a:lnSpc>
              <a:buClrTx/>
            </a:pPr>
            <a:r>
              <a:rPr lang="de-DE" sz="1200" dirty="0">
                <a:latin typeface="Nunito Sans"/>
              </a:rPr>
              <a:t>• </a:t>
            </a:r>
            <a:r>
              <a:rPr lang="de-AT" sz="1200" dirty="0">
                <a:latin typeface="Nunito Sans"/>
              </a:rPr>
              <a:t>Alle Einreichungen müssen bis spätestens </a:t>
            </a:r>
            <a:r>
              <a:rPr lang="de-AT" sz="1200" b="1" dirty="0">
                <a:latin typeface="Nunito Sans"/>
              </a:rPr>
              <a:t>18.02.2024</a:t>
            </a:r>
            <a:r>
              <a:rPr lang="de-AT" sz="1200" dirty="0">
                <a:latin typeface="Nunito Sans"/>
              </a:rPr>
              <a:t> bei der ADV (</a:t>
            </a:r>
            <a:r>
              <a:rPr lang="de-AT" sz="1200">
                <a:latin typeface="Nunito Sans"/>
                <a:hlinkClick r:id="rId2"/>
              </a:rPr>
              <a:t>julia.faustmann@adv.at</a:t>
            </a:r>
            <a:r>
              <a:rPr lang="de-AT" sz="1200">
                <a:latin typeface="Nunito Sans"/>
              </a:rPr>
              <a:t>) einlangen</a:t>
            </a:r>
            <a:r>
              <a:rPr lang="de-AT" sz="1200" dirty="0">
                <a:latin typeface="Nunito Sans"/>
              </a:rPr>
              <a:t>. Für eine Verlängerungsfrist kontaktieren Sie uns bitte direkt.</a:t>
            </a:r>
          </a:p>
        </p:txBody>
      </p:sp>
      <p:sp>
        <p:nvSpPr>
          <p:cNvPr id="9" name="Flussdiagramm: Vorbereitung 8">
            <a:extLst>
              <a:ext uri="{FF2B5EF4-FFF2-40B4-BE49-F238E27FC236}">
                <a16:creationId xmlns:a16="http://schemas.microsoft.com/office/drawing/2014/main" id="{1228FE83-7452-2569-E235-AC627EFD919A}"/>
              </a:ext>
            </a:extLst>
          </p:cNvPr>
          <p:cNvSpPr/>
          <p:nvPr/>
        </p:nvSpPr>
        <p:spPr>
          <a:xfrm>
            <a:off x="6689617" y="2626620"/>
            <a:ext cx="1967686" cy="1478348"/>
          </a:xfrm>
          <a:prstGeom prst="flowChartPreparation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B8763C2-51FD-D6B6-A1A3-1BA34BED5839}"/>
              </a:ext>
            </a:extLst>
          </p:cNvPr>
          <p:cNvSpPr txBox="1"/>
          <p:nvPr/>
        </p:nvSpPr>
        <p:spPr>
          <a:xfrm>
            <a:off x="6963939" y="2950295"/>
            <a:ext cx="1501767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900" b="1" dirty="0">
                <a:solidFill>
                  <a:schemeClr val="bg1"/>
                </a:solidFill>
                <a:latin typeface="Nunito Sans ExtraBold"/>
              </a:rPr>
              <a:t>EINREICHUNG &amp; FRAGEN bis </a:t>
            </a:r>
            <a:r>
              <a:rPr lang="de-DE" sz="900" b="1" dirty="0">
                <a:solidFill>
                  <a:schemeClr val="bg1"/>
                </a:solidFill>
                <a:latin typeface="Nunito Sans ExtraBold" pitchFamily="2" charset="0"/>
              </a:rPr>
              <a:t>zum </a:t>
            </a:r>
            <a:r>
              <a:rPr lang="de-DE" sz="900" b="1" dirty="0">
                <a:solidFill>
                  <a:schemeClr val="bg1"/>
                </a:solidFill>
                <a:latin typeface="Nunito Sans ExtraBold"/>
              </a:rPr>
              <a:t>18.02.2024</a:t>
            </a:r>
          </a:p>
          <a:p>
            <a:r>
              <a:rPr lang="de-DE" sz="900" b="1" dirty="0">
                <a:solidFill>
                  <a:schemeClr val="bg1"/>
                </a:solidFill>
                <a:latin typeface="Nunito Sans ExtraBold"/>
              </a:rPr>
              <a:t>an: julia.faustmann@adv.at</a:t>
            </a:r>
            <a:endParaRPr lang="de-AT" sz="900" b="1" dirty="0">
              <a:solidFill>
                <a:schemeClr val="bg1"/>
              </a:solidFill>
              <a:latin typeface="Nunito Sans Extra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02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797F7D9-E748-B8F2-0F99-F825E6DBA894}"/>
              </a:ext>
            </a:extLst>
          </p:cNvPr>
          <p:cNvGrpSpPr/>
          <p:nvPr/>
        </p:nvGrpSpPr>
        <p:grpSpPr>
          <a:xfrm>
            <a:off x="1818478" y="2885768"/>
            <a:ext cx="7325522" cy="2257732"/>
            <a:chOff x="1818478" y="2885768"/>
            <a:chExt cx="7325522" cy="2257732"/>
          </a:xfrm>
        </p:grpSpPr>
        <p:sp>
          <p:nvSpPr>
            <p:cNvPr id="2" name="Parallelogramm 1">
              <a:extLst>
                <a:ext uri="{FF2B5EF4-FFF2-40B4-BE49-F238E27FC236}">
                  <a16:creationId xmlns:a16="http://schemas.microsoft.com/office/drawing/2014/main" id="{BE9772EF-862F-E647-E02B-494CF1FB55ED}"/>
                </a:ext>
              </a:extLst>
            </p:cNvPr>
            <p:cNvSpPr/>
            <p:nvPr/>
          </p:nvSpPr>
          <p:spPr>
            <a:xfrm>
              <a:off x="1818478" y="2885768"/>
              <a:ext cx="5901777" cy="2257732"/>
            </a:xfrm>
            <a:prstGeom prst="parallelogram">
              <a:avLst>
                <a:gd name="adj" fmla="val 49532"/>
              </a:avLst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B7E72923-07DB-E195-BC9C-2FAB175E4E50}"/>
                </a:ext>
              </a:extLst>
            </p:cNvPr>
            <p:cNvSpPr/>
            <p:nvPr/>
          </p:nvSpPr>
          <p:spPr>
            <a:xfrm>
              <a:off x="6577781" y="2885768"/>
              <a:ext cx="2566219" cy="22577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sp>
        <p:nvSpPr>
          <p:cNvPr id="445" name="Google Shape;445;p40"/>
          <p:cNvSpPr txBox="1">
            <a:spLocks noGrp="1"/>
          </p:cNvSpPr>
          <p:nvPr>
            <p:ph type="ctrTitle"/>
          </p:nvPr>
        </p:nvSpPr>
        <p:spPr>
          <a:xfrm>
            <a:off x="4902878" y="2571750"/>
            <a:ext cx="2990108" cy="1012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VIELEN DANK!</a:t>
            </a:r>
            <a:endParaRPr sz="2000" dirty="0"/>
          </a:p>
        </p:txBody>
      </p:sp>
      <p:sp>
        <p:nvSpPr>
          <p:cNvPr id="467" name="Google Shape;446;p40">
            <a:extLst>
              <a:ext uri="{FF2B5EF4-FFF2-40B4-BE49-F238E27FC236}">
                <a16:creationId xmlns:a16="http://schemas.microsoft.com/office/drawing/2014/main" id="{2BB0085F-F34D-2FC5-669B-5001E3CC9FF6}"/>
              </a:ext>
            </a:extLst>
          </p:cNvPr>
          <p:cNvSpPr txBox="1">
            <a:spLocks/>
          </p:cNvSpPr>
          <p:nvPr/>
        </p:nvSpPr>
        <p:spPr>
          <a:xfrm>
            <a:off x="4536254" y="3527695"/>
            <a:ext cx="3356732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Bei </a:t>
            </a:r>
            <a:r>
              <a:rPr lang="en-US" sz="1200" dirty="0" err="1">
                <a:solidFill>
                  <a:schemeClr val="bg1"/>
                </a:solidFill>
              </a:rPr>
              <a:t>Fragen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stehe</a:t>
            </a:r>
            <a:r>
              <a:rPr lang="en-US" sz="1200" dirty="0">
                <a:solidFill>
                  <a:schemeClr val="bg1"/>
                </a:solidFill>
              </a:rPr>
              <a:t> ich </a:t>
            </a:r>
            <a:r>
              <a:rPr lang="en-US" sz="1200" dirty="0" err="1">
                <a:solidFill>
                  <a:schemeClr val="bg1"/>
                </a:solidFill>
              </a:rPr>
              <a:t>Ihnen</a:t>
            </a:r>
            <a:r>
              <a:rPr lang="en-US" sz="1200" dirty="0">
                <a:solidFill>
                  <a:schemeClr val="bg1"/>
                </a:solidFill>
              </a:rPr>
              <a:t> gerne </a:t>
            </a:r>
            <a:r>
              <a:rPr lang="en-US" sz="1200" dirty="0" err="1">
                <a:solidFill>
                  <a:schemeClr val="bg1"/>
                </a:solidFill>
              </a:rPr>
              <a:t>zur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Verfügung</a:t>
            </a:r>
            <a:r>
              <a:rPr lang="en-US" sz="1200" dirty="0">
                <a:solidFill>
                  <a:schemeClr val="bg1"/>
                </a:solidFill>
              </a:rPr>
              <a:t>!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  <a:latin typeface="Nunito Sans ExtraBold" pitchFamily="2" charset="0"/>
              </a:rPr>
              <a:t>Julia Faustmann</a:t>
            </a:r>
          </a:p>
          <a:p>
            <a:r>
              <a:rPr lang="en-US" sz="1200" dirty="0">
                <a:solidFill>
                  <a:schemeClr val="bg1"/>
                </a:solidFill>
              </a:rPr>
              <a:t>julia.faustmann@adv.at</a:t>
            </a:r>
          </a:p>
          <a:p>
            <a:r>
              <a:rPr lang="en-US" sz="1200" dirty="0">
                <a:solidFill>
                  <a:schemeClr val="bg1"/>
                </a:solidFill>
              </a:rPr>
              <a:t>+43 1 47 96 366-39</a:t>
            </a:r>
          </a:p>
          <a:p>
            <a:r>
              <a:rPr lang="en-US" sz="1200" dirty="0" err="1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Hintere</a:t>
            </a:r>
            <a:r>
              <a:rPr lang="en-US" sz="1200" dirty="0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Zollamtsstraße</a:t>
            </a:r>
            <a:r>
              <a:rPr lang="en-US" sz="1200" dirty="0">
                <a:solidFill>
                  <a:schemeClr val="bg1"/>
                </a:solidFill>
                <a:latin typeface="Assistant Light"/>
                <a:cs typeface="Assistant Light"/>
                <a:sym typeface="Assistant Light"/>
              </a:rPr>
              <a:t> 1 I 13. OG I 1030 Wien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b="1" dirty="0">
                <a:solidFill>
                  <a:schemeClr val="bg1"/>
                </a:solidFill>
              </a:rPr>
              <a:t>www.adv.at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125;p23">
            <a:extLst>
              <a:ext uri="{FF2B5EF4-FFF2-40B4-BE49-F238E27FC236}">
                <a16:creationId xmlns:a16="http://schemas.microsoft.com/office/drawing/2014/main" id="{CE27FE98-9C3E-F2C5-47FA-27F22E17719C}"/>
              </a:ext>
            </a:extLst>
          </p:cNvPr>
          <p:cNvCxnSpPr>
            <a:cxnSpLocks/>
          </p:cNvCxnSpPr>
          <p:nvPr/>
        </p:nvCxnSpPr>
        <p:spPr>
          <a:xfrm flipH="1" flipV="1">
            <a:off x="820094" y="3393028"/>
            <a:ext cx="6522246" cy="4814"/>
          </a:xfrm>
          <a:prstGeom prst="straightConnector1">
            <a:avLst/>
          </a:pr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454900" y="228876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AT" sz="1600" dirty="0">
                <a:solidFill>
                  <a:schemeClr val="lt1"/>
                </a:solidFill>
              </a:rPr>
              <a:t>INHALTE / KRITERIEN DER EINREICHUNG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8AFFBDA-C28F-58F9-8B91-F77E94F7E420}"/>
              </a:ext>
            </a:extLst>
          </p:cNvPr>
          <p:cNvSpPr txBox="1"/>
          <p:nvPr/>
        </p:nvSpPr>
        <p:spPr>
          <a:xfrm>
            <a:off x="738744" y="1220669"/>
            <a:ext cx="601601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Kategorie der Einreichung (Hero oder Talent)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Verantwortliche Person(en) (Name, E-Mail, Tel.)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Kurztitel (50 Zeichen)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Zusammenfassung (max. 750 Zeichen)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2-3 Sätze zu jedem Bewertungskriterium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Zusendung im PDF-Format</a:t>
            </a:r>
          </a:p>
          <a:p>
            <a:pPr marL="285750" indent="-285750">
              <a:buFont typeface="Arial"/>
              <a:buChar char="•"/>
              <a:tabLst>
                <a:tab pos="179388" algn="l"/>
              </a:tabLst>
            </a:pPr>
            <a:r>
              <a:rPr lang="de-DE" sz="1600" dirty="0">
                <a:latin typeface="Nunito Sans" pitchFamily="2" charset="0"/>
                <a:cs typeface="Arial" panose="020B0604020202020204" pitchFamily="34" charset="0"/>
              </a:rPr>
              <a:t>Optional: Zusätzlicher Anhang von max. 20 Folien (PowerPoint) oder max. 5 A4-Seiten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038713A-F40B-A805-FB3C-FB53BB745259}"/>
              </a:ext>
            </a:extLst>
          </p:cNvPr>
          <p:cNvSpPr txBox="1"/>
          <p:nvPr/>
        </p:nvSpPr>
        <p:spPr>
          <a:xfrm>
            <a:off x="700087" y="3507454"/>
            <a:ext cx="6054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900"/>
            </a:pPr>
            <a:r>
              <a:rPr lang="de-DE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Alle Einreichenden erhalten kostenlosen Eintritt zur Data </a:t>
            </a:r>
            <a:r>
              <a:rPr lang="de-DE" sz="1200" dirty="0" err="1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Xcellence</a:t>
            </a:r>
            <a:r>
              <a:rPr lang="de-DE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 Konferenz. </a:t>
            </a:r>
          </a:p>
          <a:p>
            <a:pPr>
              <a:buClr>
                <a:schemeClr val="dk1"/>
              </a:buClr>
              <a:buSzPts val="900"/>
            </a:pPr>
            <a:endParaRPr lang="de-DE" sz="1200" dirty="0">
              <a:solidFill>
                <a:schemeClr val="dk1"/>
              </a:solidFill>
              <a:latin typeface="Assistant Light"/>
              <a:cs typeface="Assistant Light"/>
              <a:sym typeface="Assistant Light"/>
            </a:endParaRPr>
          </a:p>
          <a:p>
            <a:pPr>
              <a:buClr>
                <a:schemeClr val="dk1"/>
              </a:buClr>
              <a:buSzPts val="900"/>
            </a:pPr>
            <a:r>
              <a:rPr lang="de-DE" sz="1200" dirty="0">
                <a:solidFill>
                  <a:schemeClr val="dk1"/>
                </a:solidFill>
                <a:latin typeface="Assistant Light"/>
                <a:cs typeface="Assistant Light"/>
                <a:sym typeface="Assistant Light"/>
              </a:rPr>
              <a:t>Die/Der Beste(n) drei der jeweiligen Kategorie bekommen auf der Konferenz nach einem kurzen Pitch ein Publikums-Voting, zusätzlich zur Jurybewertung. Das Projekt mit der höchsten Gesamtpunktzahl darf im Anschluss präsentiert werden und gewinnt den jeweiligen Preis.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B6EDD77-5289-1ECD-1EF3-667CD561080C}"/>
              </a:ext>
            </a:extLst>
          </p:cNvPr>
          <p:cNvGrpSpPr/>
          <p:nvPr/>
        </p:nvGrpSpPr>
        <p:grpSpPr>
          <a:xfrm>
            <a:off x="6978677" y="2152168"/>
            <a:ext cx="1933501" cy="1675200"/>
            <a:chOff x="7064311" y="1608772"/>
            <a:chExt cx="1933501" cy="1675200"/>
          </a:xfrm>
        </p:grpSpPr>
        <p:sp>
          <p:nvSpPr>
            <p:cNvPr id="9" name="Google Shape;164;p26">
              <a:extLst>
                <a:ext uri="{FF2B5EF4-FFF2-40B4-BE49-F238E27FC236}">
                  <a16:creationId xmlns:a16="http://schemas.microsoft.com/office/drawing/2014/main" id="{D72D27B5-522B-8A15-246B-07C744619D7E}"/>
                </a:ext>
              </a:extLst>
            </p:cNvPr>
            <p:cNvSpPr/>
            <p:nvPr/>
          </p:nvSpPr>
          <p:spPr>
            <a:xfrm>
              <a:off x="7064312" y="1608772"/>
              <a:ext cx="1933500" cy="167520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Nunito Sans" pitchFamily="2" charset="0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5C63DFBD-7AF9-5242-4052-4CEAAADFF990}"/>
                </a:ext>
              </a:extLst>
            </p:cNvPr>
            <p:cNvSpPr txBox="1"/>
            <p:nvPr/>
          </p:nvSpPr>
          <p:spPr>
            <a:xfrm>
              <a:off x="7064311" y="2101256"/>
              <a:ext cx="1933501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AT" dirty="0">
                  <a:solidFill>
                    <a:schemeClr val="bg1"/>
                  </a:solidFill>
                  <a:latin typeface="Nunito Sans" pitchFamily="2" charset="0"/>
                </a:rPr>
                <a:t>Alle Einreichenden</a:t>
              </a:r>
            </a:p>
            <a:p>
              <a:pPr algn="ctr"/>
              <a:r>
                <a:rPr lang="de-AT" dirty="0">
                  <a:solidFill>
                    <a:schemeClr val="bg1"/>
                  </a:solidFill>
                  <a:latin typeface="Nunito Sans" pitchFamily="2" charset="0"/>
                </a:rPr>
                <a:t>erhalten</a:t>
              </a:r>
              <a:br>
                <a:rPr lang="de-DE" b="1" dirty="0">
                  <a:solidFill>
                    <a:schemeClr val="bg1"/>
                  </a:solidFill>
                  <a:latin typeface="Nunito Sans" pitchFamily="2" charset="0"/>
                </a:rPr>
              </a:br>
              <a:r>
                <a:rPr lang="de-AT" b="1" dirty="0">
                  <a:solidFill>
                    <a:schemeClr val="bg1"/>
                  </a:solidFill>
                  <a:latin typeface="Nunito Sans" pitchFamily="2" charset="0"/>
                </a:rPr>
                <a:t>FREIEN </a:t>
              </a:r>
            </a:p>
            <a:p>
              <a:pPr algn="ctr"/>
              <a:r>
                <a:rPr lang="de-AT" b="1" dirty="0">
                  <a:solidFill>
                    <a:schemeClr val="bg1"/>
                  </a:solidFill>
                  <a:latin typeface="Nunito Sans" pitchFamily="2" charset="0"/>
                </a:rPr>
                <a:t>EINTRITT!</a:t>
              </a:r>
              <a:endParaRPr lang="de-AT" dirty="0">
                <a:solidFill>
                  <a:schemeClr val="bg1"/>
                </a:solidFill>
                <a:latin typeface="Nunito Sans" pitchFamily="2" charset="0"/>
              </a:endParaRPr>
            </a:p>
          </p:txBody>
        </p:sp>
        <p:sp>
          <p:nvSpPr>
            <p:cNvPr id="12" name="Google Shape;5934;p52">
              <a:extLst>
                <a:ext uri="{FF2B5EF4-FFF2-40B4-BE49-F238E27FC236}">
                  <a16:creationId xmlns:a16="http://schemas.microsoft.com/office/drawing/2014/main" id="{25299F21-F5EC-285C-358C-F98E70D83E3C}"/>
                </a:ext>
              </a:extLst>
            </p:cNvPr>
            <p:cNvSpPr/>
            <p:nvPr/>
          </p:nvSpPr>
          <p:spPr>
            <a:xfrm>
              <a:off x="7857004" y="1739467"/>
              <a:ext cx="348113" cy="343835"/>
            </a:xfrm>
            <a:custGeom>
              <a:avLst/>
              <a:gdLst/>
              <a:ahLst/>
              <a:cxnLst/>
              <a:rect l="l" t="t" r="r" b="b"/>
              <a:pathLst>
                <a:path w="12855" h="12697" extrusionOk="0">
                  <a:moveTo>
                    <a:pt x="8035" y="1032"/>
                  </a:moveTo>
                  <a:lnTo>
                    <a:pt x="11847" y="4844"/>
                  </a:lnTo>
                  <a:lnTo>
                    <a:pt x="7468" y="9223"/>
                  </a:lnTo>
                  <a:lnTo>
                    <a:pt x="3655" y="5380"/>
                  </a:lnTo>
                  <a:lnTo>
                    <a:pt x="8035" y="1032"/>
                  </a:lnTo>
                  <a:close/>
                  <a:moveTo>
                    <a:pt x="3057" y="5978"/>
                  </a:moveTo>
                  <a:lnTo>
                    <a:pt x="6869" y="9790"/>
                  </a:lnTo>
                  <a:lnTo>
                    <a:pt x="4916" y="11775"/>
                  </a:lnTo>
                  <a:cubicBezTo>
                    <a:pt x="4837" y="11854"/>
                    <a:pt x="4727" y="11893"/>
                    <a:pt x="4616" y="11893"/>
                  </a:cubicBezTo>
                  <a:cubicBezTo>
                    <a:pt x="4506" y="11893"/>
                    <a:pt x="4396" y="11854"/>
                    <a:pt x="4317" y="11775"/>
                  </a:cubicBezTo>
                  <a:lnTo>
                    <a:pt x="1104" y="8530"/>
                  </a:lnTo>
                  <a:cubicBezTo>
                    <a:pt x="946" y="8372"/>
                    <a:pt x="946" y="8120"/>
                    <a:pt x="1104" y="7963"/>
                  </a:cubicBezTo>
                  <a:lnTo>
                    <a:pt x="3057" y="5978"/>
                  </a:lnTo>
                  <a:close/>
                  <a:moveTo>
                    <a:pt x="7987" y="0"/>
                  </a:moveTo>
                  <a:cubicBezTo>
                    <a:pt x="7877" y="0"/>
                    <a:pt x="7767" y="39"/>
                    <a:pt x="7688" y="118"/>
                  </a:cubicBezTo>
                  <a:lnTo>
                    <a:pt x="442" y="7364"/>
                  </a:lnTo>
                  <a:cubicBezTo>
                    <a:pt x="1" y="7837"/>
                    <a:pt x="1" y="8625"/>
                    <a:pt x="442" y="9129"/>
                  </a:cubicBezTo>
                  <a:lnTo>
                    <a:pt x="3687" y="12342"/>
                  </a:lnTo>
                  <a:cubicBezTo>
                    <a:pt x="3923" y="12578"/>
                    <a:pt x="4238" y="12697"/>
                    <a:pt x="4557" y="12697"/>
                  </a:cubicBezTo>
                  <a:cubicBezTo>
                    <a:pt x="4876" y="12697"/>
                    <a:pt x="5199" y="12578"/>
                    <a:pt x="5451" y="12342"/>
                  </a:cubicBezTo>
                  <a:lnTo>
                    <a:pt x="12697" y="5096"/>
                  </a:lnTo>
                  <a:cubicBezTo>
                    <a:pt x="12855" y="4970"/>
                    <a:pt x="12855" y="4686"/>
                    <a:pt x="12697" y="4529"/>
                  </a:cubicBezTo>
                  <a:lnTo>
                    <a:pt x="8287" y="118"/>
                  </a:lnTo>
                  <a:cubicBezTo>
                    <a:pt x="8208" y="39"/>
                    <a:pt x="8098" y="0"/>
                    <a:pt x="7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bg1"/>
                </a:solidFill>
                <a:latin typeface="Nunito San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117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0970F36-2AB7-3DFE-AD59-EC07F1CCDE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454900" y="154695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AT" sz="1600" b="1" dirty="0">
                <a:solidFill>
                  <a:schemeClr val="lt1"/>
                </a:solidFill>
                <a:latin typeface="Nunito Sans"/>
                <a:sym typeface="Nunito Sans"/>
              </a:rPr>
              <a:t>Titel, Logo etc.</a:t>
            </a:r>
            <a:r>
              <a:rPr lang="de-DE" sz="1600" b="1" dirty="0">
                <a:solidFill>
                  <a:schemeClr val="lt1"/>
                </a:solidFill>
                <a:latin typeface="Nunito Sans"/>
                <a:sym typeface="Nunito Sans"/>
              </a:rPr>
              <a:t> auf dieser Folie einfügen</a:t>
            </a:r>
            <a:endParaRPr lang="en-AT" sz="1600" b="1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566234-5EFA-7820-0620-C7156B337426}"/>
              </a:ext>
            </a:extLst>
          </p:cNvPr>
          <p:cNvSpPr txBox="1">
            <a:spLocks/>
          </p:cNvSpPr>
          <p:nvPr/>
        </p:nvSpPr>
        <p:spPr>
          <a:xfrm>
            <a:off x="263047" y="1217587"/>
            <a:ext cx="8599599" cy="48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0000400000000000000" pitchFamily="2" charset="0"/>
                <a:ea typeface="+mj-ea"/>
                <a:cs typeface="+mj-cs"/>
              </a:defRPr>
            </a:lvl1pPr>
          </a:lstStyle>
          <a:p>
            <a:endParaRPr lang="en-AT" sz="1600" b="0" dirty="0"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55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80970F36-2AB7-3DFE-AD59-EC07F1CCDE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1" y="4643438"/>
            <a:ext cx="670047" cy="298882"/>
          </a:xfrm>
          <a:prstGeom prst="rect">
            <a:avLst/>
          </a:prstGeom>
        </p:spPr>
      </p:pic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D22F1A42-9D58-4C80-CE32-1905A195AAEA}"/>
              </a:ext>
            </a:extLst>
          </p:cNvPr>
          <p:cNvSpPr txBox="1">
            <a:spLocks/>
          </p:cNvSpPr>
          <p:nvPr/>
        </p:nvSpPr>
        <p:spPr>
          <a:xfrm>
            <a:off x="2454900" y="228435"/>
            <a:ext cx="4234201" cy="54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de-DE" sz="1600" b="1" dirty="0">
                <a:solidFill>
                  <a:schemeClr val="lt1"/>
                </a:solidFill>
                <a:latin typeface="Nunito Sans"/>
                <a:sym typeface="Nunito Sans"/>
              </a:rPr>
              <a:t>Hier eine Zusammenfassung einfügen – gerne mit Aufzählungen</a:t>
            </a:r>
            <a:endParaRPr lang="en-AT" sz="1600" b="1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B566234-5EFA-7820-0620-C7156B337426}"/>
              </a:ext>
            </a:extLst>
          </p:cNvPr>
          <p:cNvSpPr txBox="1">
            <a:spLocks/>
          </p:cNvSpPr>
          <p:nvPr/>
        </p:nvSpPr>
        <p:spPr>
          <a:xfrm>
            <a:off x="263047" y="1217587"/>
            <a:ext cx="8599599" cy="4859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Helvetica" panose="00000400000000000000" pitchFamily="2" charset="0"/>
                <a:ea typeface="+mj-ea"/>
                <a:cs typeface="+mj-cs"/>
              </a:defRPr>
            </a:lvl1pPr>
          </a:lstStyle>
          <a:p>
            <a:endParaRPr lang="en-AT" sz="1200" b="0" dirty="0">
              <a:latin typeface="Nunito San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72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25BC5DF5-D974-4714-1C6D-4A84A311EF18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5C89FF-1064-1FDC-BA6E-74E39E78E254}"/>
              </a:ext>
            </a:extLst>
          </p:cNvPr>
          <p:cNvSpPr txBox="1"/>
          <p:nvPr/>
        </p:nvSpPr>
        <p:spPr>
          <a:xfrm>
            <a:off x="187890" y="1343868"/>
            <a:ext cx="8743168" cy="1506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MEHRWERT</a:t>
            </a: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Ausmaß des angestrebten Nutzens, gemessen anhand der Zielgruppe und/oder monetärer Bewertbarkeit&gt;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7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25BC5DF5-D974-4714-1C6D-4A84A311EF18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5C89FF-1064-1FDC-BA6E-74E39E78E254}"/>
              </a:ext>
            </a:extLst>
          </p:cNvPr>
          <p:cNvSpPr txBox="1"/>
          <p:nvPr/>
        </p:nvSpPr>
        <p:spPr>
          <a:xfrm>
            <a:off x="187890" y="1343868"/>
            <a:ext cx="8743168" cy="157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INNOVATION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Neuwertigkeit der Idee? Treibt die Arbeit den digitalen Wandel voran? Beinhaltet die Innovation neue Ideen zur Umsetzung von Data 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Governance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, die zuvor noch nicht eingesetzt wurde?&gt;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6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5C89FF-1064-1FDC-BA6E-74E39E78E254}"/>
              </a:ext>
            </a:extLst>
          </p:cNvPr>
          <p:cNvSpPr txBox="1"/>
          <p:nvPr/>
        </p:nvSpPr>
        <p:spPr>
          <a:xfrm>
            <a:off x="187890" y="1342800"/>
            <a:ext cx="8743168" cy="1570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tx1"/>
                </a:solidFill>
                <a:latin typeface="Nunito Sans" pitchFamily="2" charset="0"/>
              </a:rPr>
              <a:t>STRATEGIE 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Inwieweit adressiert die Lösung die strategische Ebene? Welche Auswirkung hat/hätte sie auf die betroffenen Mitglieder einer Organisation und kann/könnte sie messbar gemacht werden?&gt;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FD1B8A21-411C-2888-FF9C-138302B087B8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7628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05C89FF-1064-1FDC-BA6E-74E39E78E254}"/>
              </a:ext>
            </a:extLst>
          </p:cNvPr>
          <p:cNvSpPr txBox="1"/>
          <p:nvPr/>
        </p:nvSpPr>
        <p:spPr>
          <a:xfrm>
            <a:off x="187890" y="1342800"/>
            <a:ext cx="8743168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EXPERTISE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 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Finden die Kernbereiche der Data </a:t>
            </a:r>
            <a:r>
              <a:rPr lang="de-DE" dirty="0" err="1">
                <a:solidFill>
                  <a:schemeClr val="tx1"/>
                </a:solidFill>
                <a:latin typeface="Nunito Sans" pitchFamily="2" charset="0"/>
              </a:rPr>
              <a:t>Governance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 Anwendung?&gt;</a:t>
            </a: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 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DE" altLang="de-DE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64B92650-1E53-B808-A1A7-ACA77F3195A4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52707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130;p23">
            <a:extLst>
              <a:ext uri="{FF2B5EF4-FFF2-40B4-BE49-F238E27FC236}">
                <a16:creationId xmlns:a16="http://schemas.microsoft.com/office/drawing/2014/main" id="{6AEA3E93-C175-0FD9-E1D1-7FA0DBFC38A2}"/>
              </a:ext>
            </a:extLst>
          </p:cNvPr>
          <p:cNvSpPr txBox="1">
            <a:spLocks/>
          </p:cNvSpPr>
          <p:nvPr/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01</a:t>
            </a:r>
          </a:p>
        </p:txBody>
      </p:sp>
      <p:sp>
        <p:nvSpPr>
          <p:cNvPr id="27" name="Google Shape;134;p23">
            <a:extLst>
              <a:ext uri="{FF2B5EF4-FFF2-40B4-BE49-F238E27FC236}">
                <a16:creationId xmlns:a16="http://schemas.microsoft.com/office/drawing/2014/main" id="{F327B815-8448-B293-B22A-1D389A3E21AD}"/>
              </a:ext>
            </a:extLst>
          </p:cNvPr>
          <p:cNvSpPr txBox="1">
            <a:spLocks/>
          </p:cNvSpPr>
          <p:nvPr/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dirty="0">
                <a:solidFill>
                  <a:schemeClr val="lt1"/>
                </a:solidFill>
                <a:latin typeface="Nunito Sans" pitchFamily="2" charset="0"/>
              </a:rPr>
              <a:t>03</a:t>
            </a:r>
          </a:p>
        </p:txBody>
      </p:sp>
      <p:sp>
        <p:nvSpPr>
          <p:cNvPr id="42" name="Google Shape;34;p3">
            <a:extLst>
              <a:ext uri="{FF2B5EF4-FFF2-40B4-BE49-F238E27FC236}">
                <a16:creationId xmlns:a16="http://schemas.microsoft.com/office/drawing/2014/main" id="{037A888B-F185-F6F0-740D-E5023646171E}"/>
              </a:ext>
            </a:extLst>
          </p:cNvPr>
          <p:cNvSpPr txBox="1">
            <a:spLocks/>
          </p:cNvSpPr>
          <p:nvPr/>
        </p:nvSpPr>
        <p:spPr>
          <a:xfrm>
            <a:off x="5434261" y="2620891"/>
            <a:ext cx="7488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 b="1" i="0" u="none" strike="noStrike" cap="none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de-AT" dirty="0"/>
              <a:t>3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8097CE-4AAC-F39C-05A1-AC9600DBE138}"/>
              </a:ext>
            </a:extLst>
          </p:cNvPr>
          <p:cNvSpPr txBox="1"/>
          <p:nvPr/>
        </p:nvSpPr>
        <p:spPr>
          <a:xfrm>
            <a:off x="187200" y="1342800"/>
            <a:ext cx="8718116" cy="132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AT" altLang="de-DE" b="1" dirty="0">
                <a:solidFill>
                  <a:schemeClr val="accent3">
                    <a:lumMod val="10000"/>
                  </a:schemeClr>
                </a:solidFill>
                <a:latin typeface="Nunito Sans" pitchFamily="2" charset="0"/>
              </a:rPr>
              <a:t>NUTZERINNENZENTRIERUNG</a:t>
            </a:r>
            <a:r>
              <a:rPr lang="de-AT" altLang="de-DE" dirty="0">
                <a:solidFill>
                  <a:schemeClr val="tx1"/>
                </a:solidFill>
                <a:latin typeface="Nunito Sans" pitchFamily="2" charset="0"/>
              </a:rPr>
              <a:t> &lt;</a:t>
            </a:r>
            <a:r>
              <a:rPr lang="de-DE" dirty="0">
                <a:solidFill>
                  <a:schemeClr val="tx1"/>
                </a:solidFill>
                <a:latin typeface="Nunito Sans" pitchFamily="2" charset="0"/>
              </a:rPr>
              <a:t>Stellt die Arbeit die Bedürfnisse der NutzerInnen in den Vordergrund?&gt;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de-DE" altLang="de-DE" dirty="0">
                <a:solidFill>
                  <a:schemeClr val="tx1"/>
                </a:solidFill>
                <a:latin typeface="Nunito Sans" pitchFamily="2" charset="0"/>
              </a:rPr>
              <a:t>.</a:t>
            </a:r>
          </a:p>
          <a:p>
            <a:pPr fontAlgn="base">
              <a:lnSpc>
                <a:spcPct val="115000"/>
              </a:lnSpc>
              <a:spcBef>
                <a:spcPct val="0"/>
              </a:spcBef>
            </a:pPr>
            <a:endParaRPr lang="de-AT" dirty="0">
              <a:solidFill>
                <a:schemeClr val="tx1"/>
              </a:solidFill>
              <a:latin typeface="Nunito Sans" pitchFamily="2" charset="0"/>
            </a:endParaRPr>
          </a:p>
        </p:txBody>
      </p:sp>
      <p:sp>
        <p:nvSpPr>
          <p:cNvPr id="2" name="Google Shape;156;p25">
            <a:extLst>
              <a:ext uri="{FF2B5EF4-FFF2-40B4-BE49-F238E27FC236}">
                <a16:creationId xmlns:a16="http://schemas.microsoft.com/office/drawing/2014/main" id="{CE098840-4734-5F5C-0075-15CF46E5815C}"/>
              </a:ext>
            </a:extLst>
          </p:cNvPr>
          <p:cNvSpPr txBox="1">
            <a:spLocks/>
          </p:cNvSpPr>
          <p:nvPr/>
        </p:nvSpPr>
        <p:spPr>
          <a:xfrm>
            <a:off x="876822" y="-21069"/>
            <a:ext cx="7365304" cy="82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lvl="0" algn="ctr" fontAlgn="base">
              <a:buClr>
                <a:schemeClr val="dk1"/>
              </a:buClr>
              <a:buSzPts val="2800"/>
            </a:pP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Bitte für die entsprechenden Bewertungsaspekte je 2-3 Sätze anführen – </a:t>
            </a:r>
            <a:b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</a:br>
            <a:r>
              <a:rPr lang="de-DE" sz="1400" dirty="0">
                <a:solidFill>
                  <a:schemeClr val="lt1"/>
                </a:solidFill>
                <a:latin typeface="Nunito Sans"/>
                <a:sym typeface="Nunito Sans"/>
              </a:rPr>
              <a:t>die Anmerkungen können gelöscht werden</a:t>
            </a:r>
            <a:endParaRPr lang="de-AT" altLang="de-DE" sz="1400" dirty="0">
              <a:solidFill>
                <a:schemeClr val="lt1"/>
              </a:solidFill>
              <a:latin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458818370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ADV">
      <a:dk1>
        <a:srgbClr val="09111F"/>
      </a:dk1>
      <a:lt1>
        <a:srgbClr val="FFFFFF"/>
      </a:lt1>
      <a:dk2>
        <a:srgbClr val="09111F"/>
      </a:dk2>
      <a:lt2>
        <a:srgbClr val="FFFFFF"/>
      </a:lt2>
      <a:accent1>
        <a:srgbClr val="002060"/>
      </a:accent1>
      <a:accent2>
        <a:srgbClr val="2F5496"/>
      </a:accent2>
      <a:accent3>
        <a:srgbClr val="B4C6E7"/>
      </a:accent3>
      <a:accent4>
        <a:srgbClr val="97BAFF"/>
      </a:accent4>
      <a:accent5>
        <a:srgbClr val="4472C4"/>
      </a:accent5>
      <a:accent6>
        <a:srgbClr val="85C0FB"/>
      </a:accent6>
      <a:hlink>
        <a:srgbClr val="48A1FA"/>
      </a:hlink>
      <a:folHlink>
        <a:srgbClr val="ADB9CA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unito Sans">
      <a:majorFont>
        <a:latin typeface="Nunito sans"/>
        <a:ea typeface=""/>
        <a:cs typeface=""/>
      </a:majorFont>
      <a:minorFont>
        <a:latin typeface="Asis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04F994C9C08445AC6C20E0C93CE517" ma:contentTypeVersion="15" ma:contentTypeDescription="Ein neues Dokument erstellen." ma:contentTypeScope="" ma:versionID="67951cd7be9834947f167e8f2cc44e1c">
  <xsd:schema xmlns:xsd="http://www.w3.org/2001/XMLSchema" xmlns:xs="http://www.w3.org/2001/XMLSchema" xmlns:p="http://schemas.microsoft.com/office/2006/metadata/properties" xmlns:ns2="2a151de3-5a47-4144-ba0d-23e5934f1d27" xmlns:ns3="74a67662-91a1-451b-abc8-c54189e6b89a" targetNamespace="http://schemas.microsoft.com/office/2006/metadata/properties" ma:root="true" ma:fieldsID="3afb4ecfb9720abdb8ebbac78eb4eace" ns2:_="" ns3:_="">
    <xsd:import namespace="2a151de3-5a47-4144-ba0d-23e5934f1d27"/>
    <xsd:import namespace="74a67662-91a1-451b-abc8-c54189e6b8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51de3-5a47-4144-ba0d-23e5934f1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2b3b296a-e289-4557-9146-133c5db8d8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a67662-91a1-451b-abc8-c54189e6b89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458bb6cb-d2cc-485f-a650-bbef3e29b93a}" ma:internalName="TaxCatchAll" ma:showField="CatchAllData" ma:web="74a67662-91a1-451b-abc8-c54189e6b8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151de3-5a47-4144-ba0d-23e5934f1d27">
      <Terms xmlns="http://schemas.microsoft.com/office/infopath/2007/PartnerControls"/>
    </lcf76f155ced4ddcb4097134ff3c332f>
    <TaxCatchAll xmlns="74a67662-91a1-451b-abc8-c54189e6b89a" xsi:nil="true"/>
  </documentManagement>
</p:properties>
</file>

<file path=customXml/itemProps1.xml><?xml version="1.0" encoding="utf-8"?>
<ds:datastoreItem xmlns:ds="http://schemas.openxmlformats.org/officeDocument/2006/customXml" ds:itemID="{4F47F6CD-7019-4AAD-A7CE-A7394B839D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D74BEF-60B5-4ACB-A23E-261EF989D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51de3-5a47-4144-ba0d-23e5934f1d27"/>
    <ds:schemaRef ds:uri="74a67662-91a1-451b-abc8-c54189e6b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76552B-8CDF-4331-A27A-DB4DE82B76A0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2a151de3-5a47-4144-ba0d-23e5934f1d27"/>
    <ds:schemaRef ds:uri="http://schemas.openxmlformats.org/package/2006/metadata/core-properties"/>
    <ds:schemaRef ds:uri="74a67662-91a1-451b-abc8-c54189e6b89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Bildschirmpräsentation (16:9)</PresentationFormat>
  <Paragraphs>109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5" baseType="lpstr">
      <vt:lpstr>Arial</vt:lpstr>
      <vt:lpstr>Asisstant</vt:lpstr>
      <vt:lpstr>Assistant Light</vt:lpstr>
      <vt:lpstr>Helvetica</vt:lpstr>
      <vt:lpstr>HNLT-R</vt:lpstr>
      <vt:lpstr>Nunito Sans</vt:lpstr>
      <vt:lpstr>Nunito Sans</vt:lpstr>
      <vt:lpstr>Nunito Sans ExtraBold</vt:lpstr>
      <vt:lpstr>Pontano Sans</vt:lpstr>
      <vt:lpstr>Marketing Newsletter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Karoly, Mirella</dc:creator>
  <cp:lastModifiedBy>Faustmann Julia</cp:lastModifiedBy>
  <cp:revision>85</cp:revision>
  <cp:lastPrinted>2023-01-19T08:08:36Z</cp:lastPrinted>
  <dcterms:modified xsi:type="dcterms:W3CDTF">2023-11-14T15:05:14Z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0x0101005204F994C9C08445AC6C20E0C93CE517</vt:lpwstr>
  </property>
  <property fmtid="{D5CDD505-2E9C-101B-9397-08002B2CF9AE}" pid="3" name="MediaServiceImageTags">
    <vt:lpwstr/>
  </property>
</Properties>
</file>